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6" r:id="rId1"/>
  </p:sldMasterIdLst>
  <p:notesMasterIdLst>
    <p:notesMasterId r:id="rId40"/>
  </p:notesMasterIdLst>
  <p:sldIdLst>
    <p:sldId id="259" r:id="rId2"/>
    <p:sldId id="260" r:id="rId3"/>
    <p:sldId id="261" r:id="rId4"/>
    <p:sldId id="285" r:id="rId5"/>
    <p:sldId id="265" r:id="rId6"/>
    <p:sldId id="354" r:id="rId7"/>
    <p:sldId id="340" r:id="rId8"/>
    <p:sldId id="298" r:id="rId9"/>
    <p:sldId id="355" r:id="rId10"/>
    <p:sldId id="361" r:id="rId11"/>
    <p:sldId id="339" r:id="rId12"/>
    <p:sldId id="334" r:id="rId13"/>
    <p:sldId id="336" r:id="rId14"/>
    <p:sldId id="342" r:id="rId15"/>
    <p:sldId id="337" r:id="rId16"/>
    <p:sldId id="343" r:id="rId17"/>
    <p:sldId id="344" r:id="rId18"/>
    <p:sldId id="345" r:id="rId19"/>
    <p:sldId id="348" r:id="rId20"/>
    <p:sldId id="349" r:id="rId21"/>
    <p:sldId id="350" r:id="rId22"/>
    <p:sldId id="367" r:id="rId23"/>
    <p:sldId id="366" r:id="rId24"/>
    <p:sldId id="356" r:id="rId25"/>
    <p:sldId id="359" r:id="rId26"/>
    <p:sldId id="315" r:id="rId27"/>
    <p:sldId id="352" r:id="rId28"/>
    <p:sldId id="353" r:id="rId29"/>
    <p:sldId id="362" r:id="rId30"/>
    <p:sldId id="351" r:id="rId31"/>
    <p:sldId id="363" r:id="rId32"/>
    <p:sldId id="364" r:id="rId33"/>
    <p:sldId id="289" r:id="rId34"/>
    <p:sldId id="358" r:id="rId35"/>
    <p:sldId id="360" r:id="rId36"/>
    <p:sldId id="292" r:id="rId37"/>
    <p:sldId id="323" r:id="rId38"/>
    <p:sldId id="365" r:id="rId39"/>
  </p:sldIdLst>
  <p:sldSz cx="12192000" cy="6858000"/>
  <p:notesSz cx="6858000" cy="9144000"/>
  <p:defaultTextStyle>
    <a:defPPr>
      <a:defRPr lang="zh-CN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3C00"/>
    <a:srgbClr val="41AAD7"/>
    <a:srgbClr val="E73A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868F94F-53B4-4954-8472-3115209F7F15}" v="81" dt="2019-12-19T08:06:01.06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59" autoAdjust="0"/>
    <p:restoredTop sz="80182" autoAdjust="0"/>
  </p:normalViewPr>
  <p:slideViewPr>
    <p:cSldViewPr snapToGrid="0" snapToObjects="1">
      <p:cViewPr varScale="1">
        <p:scale>
          <a:sx n="39" d="100"/>
          <a:sy n="39" d="100"/>
        </p:scale>
        <p:origin x="-108" y="-3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47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48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怡晴 王" userId="26d01705ff4c1d5a" providerId="LiveId" clId="{C62A752C-046C-432B-B05D-B90BF4CFD061}"/>
    <pc:docChg chg="addSld delSld modSld">
      <pc:chgData name="怡晴 王" userId="26d01705ff4c1d5a" providerId="LiveId" clId="{C62A752C-046C-432B-B05D-B90BF4CFD061}" dt="2019-12-19T08:07:05.308" v="499" actId="6549"/>
      <pc:docMkLst>
        <pc:docMk/>
      </pc:docMkLst>
      <pc:sldChg chg="modSp">
        <pc:chgData name="怡晴 王" userId="26d01705ff4c1d5a" providerId="LiveId" clId="{C62A752C-046C-432B-B05D-B90BF4CFD061}" dt="2019-12-19T07:58:39.658" v="247" actId="1076"/>
        <pc:sldMkLst>
          <pc:docMk/>
          <pc:sldMk cId="1665947468" sldId="259"/>
        </pc:sldMkLst>
        <pc:spChg chg="mod">
          <ac:chgData name="怡晴 王" userId="26d01705ff4c1d5a" providerId="LiveId" clId="{C62A752C-046C-432B-B05D-B90BF4CFD061}" dt="2019-12-19T07:58:39.658" v="247" actId="1076"/>
          <ac:spMkLst>
            <pc:docMk/>
            <pc:sldMk cId="1665947468" sldId="259"/>
            <ac:spMk id="11" creationId="{00000000-0000-0000-0000-000000000000}"/>
          </ac:spMkLst>
        </pc:spChg>
      </pc:sldChg>
      <pc:sldChg chg="addSp modSp">
        <pc:chgData name="怡晴 王" userId="26d01705ff4c1d5a" providerId="LiveId" clId="{C62A752C-046C-432B-B05D-B90BF4CFD061}" dt="2019-12-19T08:05:46.618" v="468" actId="20577"/>
        <pc:sldMkLst>
          <pc:docMk/>
          <pc:sldMk cId="3848566741" sldId="284"/>
        </pc:sldMkLst>
        <pc:spChg chg="add">
          <ac:chgData name="怡晴 王" userId="26d01705ff4c1d5a" providerId="LiveId" clId="{C62A752C-046C-432B-B05D-B90BF4CFD061}" dt="2019-12-19T08:04:39.957" v="416"/>
          <ac:spMkLst>
            <pc:docMk/>
            <pc:sldMk cId="3848566741" sldId="284"/>
            <ac:spMk id="9" creationId="{498EB8B0-56AB-48DE-9CED-626AC1FF9B6D}"/>
          </ac:spMkLst>
        </pc:spChg>
        <pc:spChg chg="add mod">
          <ac:chgData name="怡晴 王" userId="26d01705ff4c1d5a" providerId="LiveId" clId="{C62A752C-046C-432B-B05D-B90BF4CFD061}" dt="2019-12-19T08:04:48.567" v="440"/>
          <ac:spMkLst>
            <pc:docMk/>
            <pc:sldMk cId="3848566741" sldId="284"/>
            <ac:spMk id="10" creationId="{3A96498C-3E3C-44D3-8A3A-76456898428C}"/>
          </ac:spMkLst>
        </pc:spChg>
        <pc:spChg chg="add mod">
          <ac:chgData name="怡晴 王" userId="26d01705ff4c1d5a" providerId="LiveId" clId="{C62A752C-046C-432B-B05D-B90BF4CFD061}" dt="2019-12-19T08:05:46.618" v="468" actId="20577"/>
          <ac:spMkLst>
            <pc:docMk/>
            <pc:sldMk cId="3848566741" sldId="284"/>
            <ac:spMk id="11" creationId="{7896608D-249D-48B4-A048-C84048CB3A6A}"/>
          </ac:spMkLst>
        </pc:spChg>
      </pc:sldChg>
      <pc:sldChg chg="modSp">
        <pc:chgData name="怡晴 王" userId="26d01705ff4c1d5a" providerId="LiveId" clId="{C62A752C-046C-432B-B05D-B90BF4CFD061}" dt="2019-12-19T07:59:45.380" v="264" actId="1076"/>
        <pc:sldMkLst>
          <pc:docMk/>
          <pc:sldMk cId="1521227999" sldId="285"/>
        </pc:sldMkLst>
        <pc:spChg chg="mod">
          <ac:chgData name="怡晴 王" userId="26d01705ff4c1d5a" providerId="LiveId" clId="{C62A752C-046C-432B-B05D-B90BF4CFD061}" dt="2019-12-19T07:59:27.607" v="261"/>
          <ac:spMkLst>
            <pc:docMk/>
            <pc:sldMk cId="1521227999" sldId="285"/>
            <ac:spMk id="8" creationId="{EEA45C60-C195-462B-AA54-F0631680E064}"/>
          </ac:spMkLst>
        </pc:spChg>
        <pc:picChg chg="mod">
          <ac:chgData name="怡晴 王" userId="26d01705ff4c1d5a" providerId="LiveId" clId="{C62A752C-046C-432B-B05D-B90BF4CFD061}" dt="2019-12-19T07:59:45.380" v="264" actId="1076"/>
          <ac:picMkLst>
            <pc:docMk/>
            <pc:sldMk cId="1521227999" sldId="285"/>
            <ac:picMk id="11" creationId="{BDE99B6F-F982-4C24-81E0-064D44747A72}"/>
          </ac:picMkLst>
        </pc:picChg>
      </pc:sldChg>
      <pc:sldChg chg="del">
        <pc:chgData name="怡晴 王" userId="26d01705ff4c1d5a" providerId="LiveId" clId="{C62A752C-046C-432B-B05D-B90BF4CFD061}" dt="2019-12-19T07:54:00.358" v="148" actId="47"/>
        <pc:sldMkLst>
          <pc:docMk/>
          <pc:sldMk cId="386167712" sldId="288"/>
        </pc:sldMkLst>
      </pc:sldChg>
      <pc:sldChg chg="modNotesTx">
        <pc:chgData name="怡晴 王" userId="26d01705ff4c1d5a" providerId="LiveId" clId="{C62A752C-046C-432B-B05D-B90BF4CFD061}" dt="2019-12-19T07:55:18.588" v="162" actId="20577"/>
        <pc:sldMkLst>
          <pc:docMk/>
          <pc:sldMk cId="2281964956" sldId="290"/>
        </pc:sldMkLst>
      </pc:sldChg>
      <pc:sldChg chg="addSp modSp modNotesTx">
        <pc:chgData name="怡晴 王" userId="26d01705ff4c1d5a" providerId="LiveId" clId="{C62A752C-046C-432B-B05D-B90BF4CFD061}" dt="2019-12-19T08:03:35.272" v="387" actId="6549"/>
        <pc:sldMkLst>
          <pc:docMk/>
          <pc:sldMk cId="2287210033" sldId="291"/>
        </pc:sldMkLst>
        <pc:spChg chg="add mod">
          <ac:chgData name="怡晴 王" userId="26d01705ff4c1d5a" providerId="LiveId" clId="{C62A752C-046C-432B-B05D-B90BF4CFD061}" dt="2019-12-19T08:03:14.480" v="381" actId="20577"/>
          <ac:spMkLst>
            <pc:docMk/>
            <pc:sldMk cId="2287210033" sldId="291"/>
            <ac:spMk id="29" creationId="{916797B9-A146-4568-81E4-AD50AC1634F8}"/>
          </ac:spMkLst>
        </pc:spChg>
        <pc:spChg chg="add mod">
          <ac:chgData name="怡晴 王" userId="26d01705ff4c1d5a" providerId="LiveId" clId="{C62A752C-046C-432B-B05D-B90BF4CFD061}" dt="2019-12-19T08:03:33.370" v="386" actId="6549"/>
          <ac:spMkLst>
            <pc:docMk/>
            <pc:sldMk cId="2287210033" sldId="291"/>
            <ac:spMk id="53" creationId="{D0AA12D1-36D3-4B90-8A62-7A5CAD9FF59B}"/>
          </ac:spMkLst>
        </pc:spChg>
        <pc:spChg chg="add mod">
          <ac:chgData name="怡晴 王" userId="26d01705ff4c1d5a" providerId="LiveId" clId="{C62A752C-046C-432B-B05D-B90BF4CFD061}" dt="2019-12-19T08:03:35.272" v="387" actId="6549"/>
          <ac:spMkLst>
            <pc:docMk/>
            <pc:sldMk cId="2287210033" sldId="291"/>
            <ac:spMk id="54" creationId="{D870119E-A28F-4C79-A5FA-A3E2FE0CDE85}"/>
          </ac:spMkLst>
        </pc:spChg>
      </pc:sldChg>
      <pc:sldChg chg="modNotesTx">
        <pc:chgData name="怡晴 王" userId="26d01705ff4c1d5a" providerId="LiveId" clId="{C62A752C-046C-432B-B05D-B90BF4CFD061}" dt="2019-12-19T07:54:03.427" v="149" actId="20577"/>
        <pc:sldMkLst>
          <pc:docMk/>
          <pc:sldMk cId="2979439827" sldId="294"/>
        </pc:sldMkLst>
      </pc:sldChg>
      <pc:sldChg chg="modSp modNotesTx">
        <pc:chgData name="怡晴 王" userId="26d01705ff4c1d5a" providerId="LiveId" clId="{C62A752C-046C-432B-B05D-B90BF4CFD061}" dt="2019-12-19T07:54:51.455" v="156" actId="20577"/>
        <pc:sldMkLst>
          <pc:docMk/>
          <pc:sldMk cId="1601341872" sldId="295"/>
        </pc:sldMkLst>
        <pc:spChg chg="mod">
          <ac:chgData name="怡晴 王" userId="26d01705ff4c1d5a" providerId="LiveId" clId="{C62A752C-046C-432B-B05D-B90BF4CFD061}" dt="2019-12-19T07:54:51.455" v="156" actId="20577"/>
          <ac:spMkLst>
            <pc:docMk/>
            <pc:sldMk cId="1601341872" sldId="295"/>
            <ac:spMk id="20" creationId="{7D355EF9-725D-4C66-A614-28246A2B0B1C}"/>
          </ac:spMkLst>
        </pc:spChg>
      </pc:sldChg>
      <pc:sldChg chg="modNotesTx">
        <pc:chgData name="怡晴 王" userId="26d01705ff4c1d5a" providerId="LiveId" clId="{C62A752C-046C-432B-B05D-B90BF4CFD061}" dt="2019-12-19T08:07:02.777" v="498" actId="6549"/>
        <pc:sldMkLst>
          <pc:docMk/>
          <pc:sldMk cId="4215365975" sldId="296"/>
        </pc:sldMkLst>
      </pc:sldChg>
      <pc:sldChg chg="add modNotesTx">
        <pc:chgData name="怡晴 王" userId="26d01705ff4c1d5a" providerId="LiveId" clId="{C62A752C-046C-432B-B05D-B90BF4CFD061}" dt="2019-12-19T07:53:57.179" v="147" actId="6549"/>
        <pc:sldMkLst>
          <pc:docMk/>
          <pc:sldMk cId="3438003175" sldId="297"/>
        </pc:sldMkLst>
      </pc:sldChg>
      <pc:sldChg chg="add del">
        <pc:chgData name="怡晴 王" userId="26d01705ff4c1d5a" providerId="LiveId" clId="{C62A752C-046C-432B-B05D-B90BF4CFD061}" dt="2019-12-19T07:50:23.660" v="2"/>
        <pc:sldMkLst>
          <pc:docMk/>
          <pc:sldMk cId="1475274330" sldId="298"/>
        </pc:sldMkLst>
      </pc:sldChg>
      <pc:sldChg chg="addSp delSp modSp add modAnim modNotesTx">
        <pc:chgData name="怡晴 王" userId="26d01705ff4c1d5a" providerId="LiveId" clId="{C62A752C-046C-432B-B05D-B90BF4CFD061}" dt="2019-12-19T07:52:57.163" v="106" actId="20577"/>
        <pc:sldMkLst>
          <pc:docMk/>
          <pc:sldMk cId="2261936757" sldId="298"/>
        </pc:sldMkLst>
        <pc:spChg chg="mod">
          <ac:chgData name="怡晴 王" userId="26d01705ff4c1d5a" providerId="LiveId" clId="{C62A752C-046C-432B-B05D-B90BF4CFD061}" dt="2019-12-19T07:52:54.411" v="105" actId="1076"/>
          <ac:spMkLst>
            <pc:docMk/>
            <pc:sldMk cId="2261936757" sldId="298"/>
            <ac:spMk id="5" creationId="{F981EB6C-4523-4DE5-A818-FA8EB1BB2032}"/>
          </ac:spMkLst>
        </pc:spChg>
        <pc:spChg chg="mod">
          <ac:chgData name="怡晴 王" userId="26d01705ff4c1d5a" providerId="LiveId" clId="{C62A752C-046C-432B-B05D-B90BF4CFD061}" dt="2019-12-19T07:52:54.411" v="105" actId="1076"/>
          <ac:spMkLst>
            <pc:docMk/>
            <pc:sldMk cId="2261936757" sldId="298"/>
            <ac:spMk id="20" creationId="{7D355EF9-725D-4C66-A614-28246A2B0B1C}"/>
          </ac:spMkLst>
        </pc:spChg>
        <pc:picChg chg="add mod">
          <ac:chgData name="怡晴 王" userId="26d01705ff4c1d5a" providerId="LiveId" clId="{C62A752C-046C-432B-B05D-B90BF4CFD061}" dt="2019-12-19T07:51:05.212" v="32" actId="14100"/>
          <ac:picMkLst>
            <pc:docMk/>
            <pc:sldMk cId="2261936757" sldId="298"/>
            <ac:picMk id="6" creationId="{862FCFB1-EA6A-4204-BCBE-D42B2079277C}"/>
          </ac:picMkLst>
        </pc:picChg>
        <pc:picChg chg="add del">
          <ac:chgData name="怡晴 王" userId="26d01705ff4c1d5a" providerId="LiveId" clId="{C62A752C-046C-432B-B05D-B90BF4CFD061}" dt="2019-12-19T07:51:12.231" v="34"/>
          <ac:picMkLst>
            <pc:docMk/>
            <pc:sldMk cId="2261936757" sldId="298"/>
            <ac:picMk id="7" creationId="{AE01FEEB-9E3F-4F66-A85E-EFFF93D12FC0}"/>
          </ac:picMkLst>
        </pc:picChg>
      </pc:sldChg>
      <pc:sldChg chg="delSp modSp add modAnim modNotesTx">
        <pc:chgData name="怡晴 王" userId="26d01705ff4c1d5a" providerId="LiveId" clId="{C62A752C-046C-432B-B05D-B90BF4CFD061}" dt="2019-12-19T08:03:55.358" v="394" actId="20577"/>
        <pc:sldMkLst>
          <pc:docMk/>
          <pc:sldMk cId="3287588896" sldId="299"/>
        </pc:sldMkLst>
        <pc:spChg chg="mod">
          <ac:chgData name="怡晴 王" userId="26d01705ff4c1d5a" providerId="LiveId" clId="{C62A752C-046C-432B-B05D-B90BF4CFD061}" dt="2019-12-19T07:53:42.831" v="146" actId="1076"/>
          <ac:spMkLst>
            <pc:docMk/>
            <pc:sldMk cId="3287588896" sldId="299"/>
            <ac:spMk id="5" creationId="{F981EB6C-4523-4DE5-A818-FA8EB1BB2032}"/>
          </ac:spMkLst>
        </pc:spChg>
        <pc:spChg chg="mod">
          <ac:chgData name="怡晴 王" userId="26d01705ff4c1d5a" providerId="LiveId" clId="{C62A752C-046C-432B-B05D-B90BF4CFD061}" dt="2019-12-19T07:53:42.831" v="146" actId="1076"/>
          <ac:spMkLst>
            <pc:docMk/>
            <pc:sldMk cId="3287588896" sldId="299"/>
            <ac:spMk id="20" creationId="{7D355EF9-725D-4C66-A614-28246A2B0B1C}"/>
          </ac:spMkLst>
        </pc:spChg>
        <pc:picChg chg="del">
          <ac:chgData name="怡晴 王" userId="26d01705ff4c1d5a" providerId="LiveId" clId="{C62A752C-046C-432B-B05D-B90BF4CFD061}" dt="2019-12-19T07:51:39.350" v="36" actId="478"/>
          <ac:picMkLst>
            <pc:docMk/>
            <pc:sldMk cId="3287588896" sldId="299"/>
            <ac:picMk id="6" creationId="{862FCFB1-EA6A-4204-BCBE-D42B2079277C}"/>
          </ac:picMkLst>
        </pc:picChg>
      </pc:sldChg>
      <pc:sldChg chg="addSp modSp add modNotesTx">
        <pc:chgData name="怡晴 王" userId="26d01705ff4c1d5a" providerId="LiveId" clId="{C62A752C-046C-432B-B05D-B90BF4CFD061}" dt="2019-12-19T08:07:05.308" v="499" actId="6549"/>
        <pc:sldMkLst>
          <pc:docMk/>
          <pc:sldMk cId="4286992149" sldId="300"/>
        </pc:sldMkLst>
        <pc:spChg chg="add mod">
          <ac:chgData name="怡晴 王" userId="26d01705ff4c1d5a" providerId="LiveId" clId="{C62A752C-046C-432B-B05D-B90BF4CFD061}" dt="2019-12-19T08:04:18.953" v="415"/>
          <ac:spMkLst>
            <pc:docMk/>
            <pc:sldMk cId="4286992149" sldId="300"/>
            <ac:spMk id="6" creationId="{307103E7-2AE3-48B4-AB26-9311C84D88A0}"/>
          </ac:spMkLst>
        </pc:spChg>
        <pc:spChg chg="mod">
          <ac:chgData name="怡晴 王" userId="26d01705ff4c1d5a" providerId="LiveId" clId="{C62A752C-046C-432B-B05D-B90BF4CFD061}" dt="2019-12-19T07:55:03.288" v="161" actId="20577"/>
          <ac:spMkLst>
            <pc:docMk/>
            <pc:sldMk cId="4286992149" sldId="300"/>
            <ac:spMk id="20" creationId="{7D355EF9-725D-4C66-A614-28246A2B0B1C}"/>
          </ac:spMkLst>
        </pc:spChg>
      </pc:sldChg>
      <pc:sldChg chg="modSp add">
        <pc:chgData name="怡晴 王" userId="26d01705ff4c1d5a" providerId="LiveId" clId="{C62A752C-046C-432B-B05D-B90BF4CFD061}" dt="2019-12-19T08:06:06.766" v="497" actId="20577"/>
        <pc:sldMkLst>
          <pc:docMk/>
          <pc:sldMk cId="2641353820" sldId="301"/>
        </pc:sldMkLst>
        <pc:spChg chg="mod">
          <ac:chgData name="怡晴 王" userId="26d01705ff4c1d5a" providerId="LiveId" clId="{C62A752C-046C-432B-B05D-B90BF4CFD061}" dt="2019-12-19T08:06:01.069" v="489"/>
          <ac:spMkLst>
            <pc:docMk/>
            <pc:sldMk cId="2641353820" sldId="301"/>
            <ac:spMk id="10" creationId="{3A96498C-3E3C-44D3-8A3A-76456898428C}"/>
          </ac:spMkLst>
        </pc:spChg>
        <pc:spChg chg="mod">
          <ac:chgData name="怡晴 王" userId="26d01705ff4c1d5a" providerId="LiveId" clId="{C62A752C-046C-432B-B05D-B90BF4CFD061}" dt="2019-12-19T08:06:06.766" v="497" actId="20577"/>
          <ac:spMkLst>
            <pc:docMk/>
            <pc:sldMk cId="2641353820" sldId="301"/>
            <ac:spMk id="11" creationId="{7896608D-249D-48B4-A048-C84048CB3A6A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C243DF-4CE2-40DD-9396-945CD425782B}" type="datetimeFigureOut">
              <a:rPr lang="zh-TW" altLang="en-US" smtClean="0"/>
              <a:t>2020/1/5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8E3BC1-3D3D-4DFC-AD6A-8664F478337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557627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8E3BC1-3D3D-4DFC-AD6A-8664F4783372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264092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8E3BC1-3D3D-4DFC-AD6A-8664F4783372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264092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8E3BC1-3D3D-4DFC-AD6A-8664F4783372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264092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8E3BC1-3D3D-4DFC-AD6A-8664F4783372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264092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8E3BC1-3D3D-4DFC-AD6A-8664F4783372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264092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8E3BC1-3D3D-4DFC-AD6A-8664F4783372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264092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8E3BC1-3D3D-4DFC-AD6A-8664F4783372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264092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8E3BC1-3D3D-4DFC-AD6A-8664F4783372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264092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8E3BC1-3D3D-4DFC-AD6A-8664F4783372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264092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8E3BC1-3D3D-4DFC-AD6A-8664F4783372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2640928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8E3BC1-3D3D-4DFC-AD6A-8664F4783372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264092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8E3BC1-3D3D-4DFC-AD6A-8664F4783372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9359634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8E3BC1-3D3D-4DFC-AD6A-8664F4783372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2640928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8E3BC1-3D3D-4DFC-AD6A-8664F4783372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0901133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8E3BC1-3D3D-4DFC-AD6A-8664F4783372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2640928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8E3BC1-3D3D-4DFC-AD6A-8664F4783372}" type="slidenum">
              <a:rPr lang="zh-TW" altLang="en-US" smtClean="0"/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2640928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8E3BC1-3D3D-4DFC-AD6A-8664F4783372}" type="slidenum">
              <a:rPr lang="zh-TW" altLang="en-US" smtClean="0"/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2640928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8E3BC1-3D3D-4DFC-AD6A-8664F4783372}" type="slidenum">
              <a:rPr lang="zh-TW" altLang="en-US" smtClean="0"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2640928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8E3BC1-3D3D-4DFC-AD6A-8664F4783372}" type="slidenum">
              <a:rPr lang="zh-TW" altLang="en-US" smtClean="0"/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2640928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8E3BC1-3D3D-4DFC-AD6A-8664F4783372}" type="slidenum">
              <a:rPr lang="zh-TW" altLang="en-US" smtClean="0"/>
              <a:t>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2640928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8E3BC1-3D3D-4DFC-AD6A-8664F4783372}" type="slidenum">
              <a:rPr lang="zh-TW" altLang="en-US" smtClean="0"/>
              <a:t>34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8848033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8E3BC1-3D3D-4DFC-AD6A-8664F4783372}" type="slidenum">
              <a:rPr lang="zh-TW" altLang="en-US" smtClean="0"/>
              <a:t>35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884803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8E3BC1-3D3D-4DFC-AD6A-8664F4783372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2640928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8E3BC1-3D3D-4DFC-AD6A-8664F4783372}" type="slidenum">
              <a:rPr lang="zh-TW" altLang="en-US" smtClean="0"/>
              <a:t>37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5539396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8E3BC1-3D3D-4DFC-AD6A-8664F4783372}" type="slidenum">
              <a:rPr lang="zh-TW" altLang="en-US" smtClean="0"/>
              <a:t>38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264092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8E3BC1-3D3D-4DFC-AD6A-8664F4783372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264092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8E3BC1-3D3D-4DFC-AD6A-8664F4783372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264092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8E3BC1-3D3D-4DFC-AD6A-8664F4783372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935963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8E3BC1-3D3D-4DFC-AD6A-8664F4783372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264092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8E3BC1-3D3D-4DFC-AD6A-8664F4783372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264092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8E3BC1-3D3D-4DFC-AD6A-8664F4783372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264092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office.msn.com.cn/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39754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菱形 22"/>
          <p:cNvSpPr/>
          <p:nvPr userDrawn="1"/>
        </p:nvSpPr>
        <p:spPr>
          <a:xfrm rot="2066220" flipV="1">
            <a:off x="-676134" y="368646"/>
            <a:ext cx="1583604" cy="1583604"/>
          </a:xfrm>
          <a:prstGeom prst="diamond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400" dirty="0"/>
          </a:p>
        </p:txBody>
      </p:sp>
      <p:sp>
        <p:nvSpPr>
          <p:cNvPr id="24" name="菱形 23"/>
          <p:cNvSpPr/>
          <p:nvPr userDrawn="1"/>
        </p:nvSpPr>
        <p:spPr>
          <a:xfrm rot="1702185" flipV="1">
            <a:off x="642022" y="-258812"/>
            <a:ext cx="1583604" cy="1583604"/>
          </a:xfrm>
          <a:prstGeom prst="diamond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400"/>
          </a:p>
        </p:txBody>
      </p:sp>
      <p:sp>
        <p:nvSpPr>
          <p:cNvPr id="25" name="菱形 24"/>
          <p:cNvSpPr/>
          <p:nvPr userDrawn="1"/>
        </p:nvSpPr>
        <p:spPr>
          <a:xfrm rot="18278316" flipV="1">
            <a:off x="26392" y="-477208"/>
            <a:ext cx="1583604" cy="1583604"/>
          </a:xfrm>
          <a:prstGeom prst="diamond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400" dirty="0"/>
          </a:p>
        </p:txBody>
      </p:sp>
      <p:sp>
        <p:nvSpPr>
          <p:cNvPr id="26" name="菱形 25"/>
          <p:cNvSpPr/>
          <p:nvPr userDrawn="1"/>
        </p:nvSpPr>
        <p:spPr>
          <a:xfrm rot="21253095" flipV="1">
            <a:off x="1397728" y="-901004"/>
            <a:ext cx="1583604" cy="1583604"/>
          </a:xfrm>
          <a:prstGeom prst="diamond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400"/>
          </a:p>
        </p:txBody>
      </p:sp>
      <p:sp>
        <p:nvSpPr>
          <p:cNvPr id="27" name="菱形 26"/>
          <p:cNvSpPr/>
          <p:nvPr userDrawn="1"/>
        </p:nvSpPr>
        <p:spPr>
          <a:xfrm rot="20530560" flipV="1">
            <a:off x="10008094" y="6014196"/>
            <a:ext cx="1583604" cy="1583604"/>
          </a:xfrm>
          <a:prstGeom prst="diamond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400"/>
          </a:p>
        </p:txBody>
      </p:sp>
      <p:sp>
        <p:nvSpPr>
          <p:cNvPr id="28" name="菱形 27"/>
          <p:cNvSpPr/>
          <p:nvPr userDrawn="1"/>
        </p:nvSpPr>
        <p:spPr>
          <a:xfrm rot="16200000" flipV="1">
            <a:off x="-935118" y="-423156"/>
            <a:ext cx="1583604" cy="1583604"/>
          </a:xfrm>
          <a:prstGeom prst="diamond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400" dirty="0"/>
          </a:p>
        </p:txBody>
      </p:sp>
      <p:sp>
        <p:nvSpPr>
          <p:cNvPr id="29" name="菱形 28"/>
          <p:cNvSpPr/>
          <p:nvPr userDrawn="1"/>
        </p:nvSpPr>
        <p:spPr>
          <a:xfrm rot="1679517" flipV="1">
            <a:off x="10608392" y="5725868"/>
            <a:ext cx="1583604" cy="1583604"/>
          </a:xfrm>
          <a:prstGeom prst="diamond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400"/>
          </a:p>
        </p:txBody>
      </p:sp>
      <p:sp>
        <p:nvSpPr>
          <p:cNvPr id="30" name="菱形 29"/>
          <p:cNvSpPr/>
          <p:nvPr userDrawn="1"/>
        </p:nvSpPr>
        <p:spPr>
          <a:xfrm rot="16200000" flipV="1">
            <a:off x="11270399" y="5725869"/>
            <a:ext cx="1583604" cy="1583604"/>
          </a:xfrm>
          <a:prstGeom prst="diamond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400" dirty="0"/>
          </a:p>
        </p:txBody>
      </p:sp>
      <p:sp>
        <p:nvSpPr>
          <p:cNvPr id="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793506" y="368646"/>
            <a:ext cx="3556002" cy="441111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27754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/>
          <p:cNvSpPr/>
          <p:nvPr userDrawn="1"/>
        </p:nvSpPr>
        <p:spPr>
          <a:xfrm>
            <a:off x="0" y="-3346"/>
            <a:ext cx="12192000" cy="9304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1591228" y="152843"/>
            <a:ext cx="10005219" cy="618068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8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10" name="菱形 9"/>
          <p:cNvSpPr/>
          <p:nvPr userDrawn="1"/>
        </p:nvSpPr>
        <p:spPr>
          <a:xfrm flipV="1">
            <a:off x="638257" y="198230"/>
            <a:ext cx="535359" cy="535359"/>
          </a:xfrm>
          <a:prstGeom prst="diamond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400" dirty="0"/>
          </a:p>
        </p:txBody>
      </p:sp>
      <p:sp>
        <p:nvSpPr>
          <p:cNvPr id="11" name="菱形 10"/>
          <p:cNvSpPr/>
          <p:nvPr userDrawn="1"/>
        </p:nvSpPr>
        <p:spPr>
          <a:xfrm flipV="1">
            <a:off x="316732" y="198230"/>
            <a:ext cx="535359" cy="535359"/>
          </a:xfrm>
          <a:prstGeom prst="diamond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400"/>
          </a:p>
        </p:txBody>
      </p:sp>
      <p:sp>
        <p:nvSpPr>
          <p:cNvPr id="13" name="菱形 12"/>
          <p:cNvSpPr/>
          <p:nvPr userDrawn="1"/>
        </p:nvSpPr>
        <p:spPr>
          <a:xfrm flipV="1">
            <a:off x="959783" y="198230"/>
            <a:ext cx="535359" cy="535359"/>
          </a:xfrm>
          <a:prstGeom prst="diamond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400"/>
          </a:p>
        </p:txBody>
      </p:sp>
    </p:spTree>
    <p:extLst>
      <p:ext uri="{BB962C8B-B14F-4D97-AF65-F5344CB8AC3E}">
        <p14:creationId xmlns:p14="http://schemas.microsoft.com/office/powerpoint/2010/main" val="4342486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 2"/>
          <p:cNvGrpSpPr/>
          <p:nvPr userDrawn="1"/>
        </p:nvGrpSpPr>
        <p:grpSpPr>
          <a:xfrm rot="2980928">
            <a:off x="9699184" y="-260328"/>
            <a:ext cx="3136700" cy="2374860"/>
            <a:chOff x="9380015" y="-365730"/>
            <a:chExt cx="3136700" cy="2374860"/>
          </a:xfrm>
        </p:grpSpPr>
        <p:sp>
          <p:nvSpPr>
            <p:cNvPr id="7" name="菱形 6"/>
            <p:cNvSpPr/>
            <p:nvPr userDrawn="1"/>
          </p:nvSpPr>
          <p:spPr>
            <a:xfrm rot="20951386" flipV="1">
              <a:off x="10933111" y="176466"/>
              <a:ext cx="1583604" cy="1583604"/>
            </a:xfrm>
            <a:prstGeom prst="diamond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/>
            </a:p>
          </p:txBody>
        </p:sp>
        <p:sp>
          <p:nvSpPr>
            <p:cNvPr id="8" name="菱形 7"/>
            <p:cNvSpPr/>
            <p:nvPr userDrawn="1"/>
          </p:nvSpPr>
          <p:spPr>
            <a:xfrm rot="18278316" flipV="1">
              <a:off x="10207845" y="135300"/>
              <a:ext cx="1583604" cy="1583604"/>
            </a:xfrm>
            <a:prstGeom prst="diamond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 dirty="0"/>
            </a:p>
          </p:txBody>
        </p:sp>
        <p:sp>
          <p:nvSpPr>
            <p:cNvPr id="9" name="菱形 8"/>
            <p:cNvSpPr/>
            <p:nvPr userDrawn="1"/>
          </p:nvSpPr>
          <p:spPr>
            <a:xfrm rot="19242492" flipV="1">
              <a:off x="10633017" y="-365730"/>
              <a:ext cx="1583604" cy="1583604"/>
            </a:xfrm>
            <a:prstGeom prst="diamond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/>
            </a:p>
          </p:txBody>
        </p:sp>
        <p:sp>
          <p:nvSpPr>
            <p:cNvPr id="12" name="菱形 11"/>
            <p:cNvSpPr/>
            <p:nvPr userDrawn="1"/>
          </p:nvSpPr>
          <p:spPr>
            <a:xfrm rot="16200000" flipV="1">
              <a:off x="9380015" y="425526"/>
              <a:ext cx="1583604" cy="1583604"/>
            </a:xfrm>
            <a:prstGeom prst="diamond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 dirty="0"/>
            </a:p>
          </p:txBody>
        </p:sp>
      </p:grpSp>
      <p:sp>
        <p:nvSpPr>
          <p:cNvPr id="22" name="矩形 21"/>
          <p:cNvSpPr/>
          <p:nvPr userDrawn="1"/>
        </p:nvSpPr>
        <p:spPr>
          <a:xfrm>
            <a:off x="0" y="-3346"/>
            <a:ext cx="12192000" cy="9304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1591228" y="152843"/>
            <a:ext cx="10005219" cy="618068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8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10" name="菱形 9"/>
          <p:cNvSpPr/>
          <p:nvPr userDrawn="1"/>
        </p:nvSpPr>
        <p:spPr>
          <a:xfrm flipV="1">
            <a:off x="638257" y="198230"/>
            <a:ext cx="535359" cy="535359"/>
          </a:xfrm>
          <a:prstGeom prst="diamond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400" dirty="0"/>
          </a:p>
        </p:txBody>
      </p:sp>
      <p:sp>
        <p:nvSpPr>
          <p:cNvPr id="11" name="菱形 10"/>
          <p:cNvSpPr/>
          <p:nvPr userDrawn="1"/>
        </p:nvSpPr>
        <p:spPr>
          <a:xfrm flipV="1">
            <a:off x="316732" y="198230"/>
            <a:ext cx="535359" cy="535359"/>
          </a:xfrm>
          <a:prstGeom prst="diamond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400"/>
          </a:p>
        </p:txBody>
      </p:sp>
      <p:sp>
        <p:nvSpPr>
          <p:cNvPr id="13" name="菱形 12"/>
          <p:cNvSpPr/>
          <p:nvPr userDrawn="1"/>
        </p:nvSpPr>
        <p:spPr>
          <a:xfrm flipV="1">
            <a:off x="959783" y="198230"/>
            <a:ext cx="535359" cy="535359"/>
          </a:xfrm>
          <a:prstGeom prst="diamond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400"/>
          </a:p>
        </p:txBody>
      </p:sp>
    </p:spTree>
    <p:extLst>
      <p:ext uri="{BB962C8B-B14F-4D97-AF65-F5344CB8AC3E}">
        <p14:creationId xmlns:p14="http://schemas.microsoft.com/office/powerpoint/2010/main" val="9841242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659004" y="258233"/>
            <a:ext cx="4868117" cy="529569"/>
          </a:xfrm>
          <a:prstGeom prst="rect">
            <a:avLst/>
          </a:prstGeom>
          <a:ln w="12700" cmpd="sng">
            <a:solidFill>
              <a:schemeClr val="tx1"/>
            </a:solidFill>
          </a:ln>
        </p:spPr>
        <p:txBody>
          <a:bodyPr vert="horz" anchor="ctr"/>
          <a:lstStyle>
            <a:lvl1pPr marL="0" indent="0" algn="l">
              <a:buNone/>
              <a:defRPr sz="2400" b="1"/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3" name="文本占位符 7"/>
          <p:cNvSpPr>
            <a:spLocks noGrp="1"/>
          </p:cNvSpPr>
          <p:nvPr>
            <p:ph type="body" sz="quarter" idx="13" hasCustomPrompt="1"/>
          </p:nvPr>
        </p:nvSpPr>
        <p:spPr>
          <a:xfrm>
            <a:off x="11386592" y="171547"/>
            <a:ext cx="805408" cy="616255"/>
          </a:xfrm>
          <a:prstGeom prst="rect">
            <a:avLst/>
          </a:prstGeom>
          <a:solidFill>
            <a:schemeClr val="tx1"/>
          </a:solidFill>
        </p:spPr>
        <p:txBody>
          <a:bodyPr vert="horz" anchor="ctr"/>
          <a:lstStyle>
            <a:lvl1pPr marL="0" indent="0" algn="ctr">
              <a:buNone/>
              <a:defRPr sz="2400" b="1">
                <a:solidFill>
                  <a:srgbClr val="FFFFFF"/>
                </a:solidFill>
              </a:defRPr>
            </a:lvl1pPr>
          </a:lstStyle>
          <a:p>
            <a:pPr lvl="0"/>
            <a:r>
              <a:rPr kumimoji="1" lang="en-US" altLang="zh-CN" dirty="0"/>
              <a:t>01</a:t>
            </a:r>
            <a:endParaRPr kumimoji="1" lang="zh-CN" altLang="en-US" dirty="0"/>
          </a:p>
        </p:txBody>
      </p:sp>
      <p:sp>
        <p:nvSpPr>
          <p:cNvPr id="4" name="图片占位符 8"/>
          <p:cNvSpPr>
            <a:spLocks noGrp="1"/>
          </p:cNvSpPr>
          <p:nvPr>
            <p:ph type="pic" sz="quarter" idx="14" hasCustomPrompt="1"/>
          </p:nvPr>
        </p:nvSpPr>
        <p:spPr>
          <a:xfrm>
            <a:off x="376768" y="5989475"/>
            <a:ext cx="1960033" cy="53340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1600" b="1"/>
            </a:lvl1pPr>
          </a:lstStyle>
          <a:p>
            <a:r>
              <a:rPr kumimoji="1" lang="en-US" altLang="zh-CN" sz="1600" b="1" dirty="0"/>
              <a:t>LOGO&amp;PIC</a:t>
            </a:r>
            <a:r>
              <a:rPr kumimoji="1" lang="zh-CN" altLang="en-US" sz="1600" b="1" dirty="0"/>
              <a:t> </a:t>
            </a:r>
            <a:r>
              <a:rPr kumimoji="1" lang="en-US" altLang="zh-CN" sz="1600" b="1" dirty="0"/>
              <a:t>HERE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326217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背景图片素材</a:t>
            </a: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4917054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标注</a:t>
            </a: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345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585">
              <a:lnSpc>
                <a:spcPct val="130000"/>
              </a:lnSpc>
            </a:pPr>
            <a:r>
              <a:rPr lang="zh-CN" altLang="en-US" sz="1400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字体使用 </a:t>
            </a: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400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行距</a:t>
            </a: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400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背景图片出处</a:t>
            </a:r>
          </a:p>
          <a:p>
            <a:pPr defTabSz="609585">
              <a:lnSpc>
                <a:spcPct val="130000"/>
              </a:lnSpc>
            </a:pPr>
            <a:endParaRPr lang="zh-CN" altLang="en-US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zh-CN" altLang="en-US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400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声明</a:t>
            </a: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4239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英文 </a:t>
            </a:r>
            <a:r>
              <a:rPr lang="en-US" altLang="zh-CN" sz="1400" dirty="0">
                <a:solidFill>
                  <a:srgbClr val="FFFFFF"/>
                </a:solidFill>
                <a:latin typeface="Segoe UI Light"/>
                <a:cs typeface="Segoe UI Light"/>
              </a:rPr>
              <a:t>Century Gothic</a:t>
            </a:r>
          </a:p>
          <a:p>
            <a:pPr defTabSz="609585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400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中文 微软雅黑</a:t>
            </a: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400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正文 </a:t>
            </a:r>
            <a:r>
              <a:rPr lang="en-US" altLang="zh-CN" sz="1400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1.3</a:t>
            </a:r>
          </a:p>
          <a:p>
            <a:pPr defTabSz="609585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en-US" altLang="zh-CN" sz="1400" dirty="0" err="1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cn.bing.com</a:t>
            </a:r>
            <a:endParaRPr lang="zh-CN" altLang="en-US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zh-CN" altLang="en-US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zh-CN" altLang="en-US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本网站所提供的任何信息内容（包括但不限于 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PPT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模板、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Word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文档、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Excel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图表、图片素材等）均受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中华人民共和国著作权法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信息网络传播权保护条例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(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包括图片或图表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)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不得被全部或部分的复制、传播、销售，否则将承担法律责任。</a:t>
            </a: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prstClr val="white"/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prstClr val="white"/>
              </a:solidFill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143392585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/>
        </p:nvSpPr>
        <p:spPr>
          <a:xfrm>
            <a:off x="4447955" y="4458724"/>
            <a:ext cx="3296095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85"/>
            <a:r>
              <a:rPr kumimoji="1" lang="zh-CN" altLang="en-US" sz="1333" dirty="0">
                <a:solidFill>
                  <a:srgbClr val="000000"/>
                </a:solidFill>
                <a:latin typeface="Century Gothic"/>
                <a:ea typeface="微软雅黑" charset="0"/>
              </a:rPr>
              <a:t>点击</a:t>
            </a:r>
            <a:r>
              <a:rPr kumimoji="1" lang="en-US" altLang="zh-CN" sz="1333" dirty="0">
                <a:solidFill>
                  <a:srgbClr val="000000"/>
                </a:solidFill>
                <a:latin typeface="Segoe UI Light" charset="0"/>
                <a:ea typeface="Segoe UI Light" charset="0"/>
                <a:cs typeface="Segoe UI Light" charset="0"/>
              </a:rPr>
              <a:t>Logo</a:t>
            </a:r>
            <a:r>
              <a:rPr kumimoji="1" lang="zh-CN" altLang="en-US" sz="1333" dirty="0">
                <a:solidFill>
                  <a:srgbClr val="000000"/>
                </a:solidFill>
                <a:latin typeface="Century Gothic"/>
                <a:ea typeface="微软雅黑" charset="0"/>
              </a:rPr>
              <a:t>获取更多优质模板（放映模式）</a:t>
            </a:r>
          </a:p>
        </p:txBody>
      </p:sp>
      <p:pic>
        <p:nvPicPr>
          <p:cNvPr id="4" name="图片 3">
            <a:hlinkClick r:id="rId2"/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227832"/>
            <a:ext cx="3048000" cy="40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993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210663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12192000" cy="19494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0" y="2963776"/>
            <a:ext cx="12192000" cy="9304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0" y="1736552"/>
            <a:ext cx="12192000" cy="922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矩形 11"/>
          <p:cNvSpPr/>
          <p:nvPr userDrawn="1"/>
        </p:nvSpPr>
        <p:spPr>
          <a:xfrm>
            <a:off x="0" y="3082752"/>
            <a:ext cx="12192000" cy="922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3" name="组 2"/>
          <p:cNvGrpSpPr/>
          <p:nvPr userDrawn="1"/>
        </p:nvGrpSpPr>
        <p:grpSpPr>
          <a:xfrm>
            <a:off x="-398951" y="3102422"/>
            <a:ext cx="13351939" cy="2078505"/>
            <a:chOff x="-398951" y="3102422"/>
            <a:chExt cx="13351939" cy="2078505"/>
          </a:xfrm>
        </p:grpSpPr>
        <p:sp>
          <p:nvSpPr>
            <p:cNvPr id="14" name="菱形 13"/>
            <p:cNvSpPr/>
            <p:nvPr userDrawn="1"/>
          </p:nvSpPr>
          <p:spPr>
            <a:xfrm rot="2066220" flipV="1">
              <a:off x="2855926" y="3472682"/>
              <a:ext cx="1583604" cy="1583604"/>
            </a:xfrm>
            <a:prstGeom prst="diamond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 dirty="0"/>
            </a:p>
          </p:txBody>
        </p:sp>
        <p:sp>
          <p:nvSpPr>
            <p:cNvPr id="15" name="菱形 14"/>
            <p:cNvSpPr/>
            <p:nvPr userDrawn="1"/>
          </p:nvSpPr>
          <p:spPr>
            <a:xfrm rot="1702185" flipV="1">
              <a:off x="1178189" y="3597323"/>
              <a:ext cx="1583604" cy="1583604"/>
            </a:xfrm>
            <a:prstGeom prst="diamond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/>
            </a:p>
          </p:txBody>
        </p:sp>
        <p:sp>
          <p:nvSpPr>
            <p:cNvPr id="16" name="菱形 15"/>
            <p:cNvSpPr/>
            <p:nvPr userDrawn="1"/>
          </p:nvSpPr>
          <p:spPr>
            <a:xfrm rot="18278316" flipV="1">
              <a:off x="562559" y="3378927"/>
              <a:ext cx="1583604" cy="1583604"/>
            </a:xfrm>
            <a:prstGeom prst="diamond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 dirty="0"/>
            </a:p>
          </p:txBody>
        </p:sp>
        <p:sp>
          <p:nvSpPr>
            <p:cNvPr id="17" name="菱形 16"/>
            <p:cNvSpPr/>
            <p:nvPr userDrawn="1"/>
          </p:nvSpPr>
          <p:spPr>
            <a:xfrm rot="21253095" flipV="1">
              <a:off x="2109151" y="3228387"/>
              <a:ext cx="1583604" cy="1583604"/>
            </a:xfrm>
            <a:prstGeom prst="diamond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/>
            </a:p>
          </p:txBody>
        </p:sp>
        <p:sp>
          <p:nvSpPr>
            <p:cNvPr id="18" name="菱形 17"/>
            <p:cNvSpPr/>
            <p:nvPr userDrawn="1"/>
          </p:nvSpPr>
          <p:spPr>
            <a:xfrm rot="20530560" flipV="1">
              <a:off x="3796599" y="3271265"/>
              <a:ext cx="1583604" cy="1583604"/>
            </a:xfrm>
            <a:prstGeom prst="diamond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/>
            </a:p>
          </p:txBody>
        </p:sp>
        <p:sp>
          <p:nvSpPr>
            <p:cNvPr id="19" name="菱形 18"/>
            <p:cNvSpPr/>
            <p:nvPr userDrawn="1"/>
          </p:nvSpPr>
          <p:spPr>
            <a:xfrm rot="16200000" flipV="1">
              <a:off x="-398951" y="3432979"/>
              <a:ext cx="1583604" cy="1583604"/>
            </a:xfrm>
            <a:prstGeom prst="diamond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 dirty="0"/>
            </a:p>
          </p:txBody>
        </p:sp>
        <p:sp>
          <p:nvSpPr>
            <p:cNvPr id="20" name="菱形 19"/>
            <p:cNvSpPr/>
            <p:nvPr userDrawn="1"/>
          </p:nvSpPr>
          <p:spPr>
            <a:xfrm rot="1679517" flipV="1">
              <a:off x="4596801" y="3102422"/>
              <a:ext cx="1583604" cy="1583604"/>
            </a:xfrm>
            <a:prstGeom prst="diamond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/>
            </a:p>
          </p:txBody>
        </p:sp>
        <p:sp>
          <p:nvSpPr>
            <p:cNvPr id="21" name="菱形 20"/>
            <p:cNvSpPr/>
            <p:nvPr userDrawn="1"/>
          </p:nvSpPr>
          <p:spPr>
            <a:xfrm rot="1702185" flipV="1">
              <a:off x="7201589" y="3456136"/>
              <a:ext cx="1583604" cy="1583604"/>
            </a:xfrm>
            <a:prstGeom prst="diamond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/>
            </a:p>
          </p:txBody>
        </p:sp>
        <p:sp>
          <p:nvSpPr>
            <p:cNvPr id="23" name="菱形 22"/>
            <p:cNvSpPr/>
            <p:nvPr userDrawn="1"/>
          </p:nvSpPr>
          <p:spPr>
            <a:xfrm rot="18278316" flipV="1">
              <a:off x="6585959" y="3237740"/>
              <a:ext cx="1583604" cy="1583604"/>
            </a:xfrm>
            <a:prstGeom prst="diamond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 dirty="0"/>
            </a:p>
          </p:txBody>
        </p:sp>
        <p:sp>
          <p:nvSpPr>
            <p:cNvPr id="24" name="菱形 23"/>
            <p:cNvSpPr/>
            <p:nvPr userDrawn="1"/>
          </p:nvSpPr>
          <p:spPr>
            <a:xfrm rot="16200000" flipV="1">
              <a:off x="5624449" y="3291792"/>
              <a:ext cx="1583604" cy="1583604"/>
            </a:xfrm>
            <a:prstGeom prst="diamond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 dirty="0"/>
            </a:p>
          </p:txBody>
        </p:sp>
        <p:sp>
          <p:nvSpPr>
            <p:cNvPr id="25" name="菱形 24"/>
            <p:cNvSpPr/>
            <p:nvPr userDrawn="1"/>
          </p:nvSpPr>
          <p:spPr>
            <a:xfrm rot="2066220" flipV="1">
              <a:off x="8914472" y="3544512"/>
              <a:ext cx="1583604" cy="1583604"/>
            </a:xfrm>
            <a:prstGeom prst="diamond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 dirty="0"/>
            </a:p>
          </p:txBody>
        </p:sp>
        <p:sp>
          <p:nvSpPr>
            <p:cNvPr id="26" name="菱形 25"/>
            <p:cNvSpPr/>
            <p:nvPr userDrawn="1"/>
          </p:nvSpPr>
          <p:spPr>
            <a:xfrm rot="21253095" flipV="1">
              <a:off x="8051825" y="3527700"/>
              <a:ext cx="1583604" cy="1583604"/>
            </a:xfrm>
            <a:prstGeom prst="diamond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/>
            </a:p>
          </p:txBody>
        </p:sp>
        <p:sp>
          <p:nvSpPr>
            <p:cNvPr id="27" name="菱形 26"/>
            <p:cNvSpPr/>
            <p:nvPr userDrawn="1"/>
          </p:nvSpPr>
          <p:spPr>
            <a:xfrm rot="20530560" flipV="1">
              <a:off x="9855145" y="3343095"/>
              <a:ext cx="1583604" cy="1583604"/>
            </a:xfrm>
            <a:prstGeom prst="diamond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/>
            </a:p>
          </p:txBody>
        </p:sp>
        <p:sp>
          <p:nvSpPr>
            <p:cNvPr id="28" name="菱形 27"/>
            <p:cNvSpPr/>
            <p:nvPr userDrawn="1"/>
          </p:nvSpPr>
          <p:spPr>
            <a:xfrm rot="2066220" flipV="1">
              <a:off x="10428711" y="3510423"/>
              <a:ext cx="1583604" cy="1583604"/>
            </a:xfrm>
            <a:prstGeom prst="diamond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 dirty="0"/>
            </a:p>
          </p:txBody>
        </p:sp>
        <p:sp>
          <p:nvSpPr>
            <p:cNvPr id="29" name="菱形 28"/>
            <p:cNvSpPr/>
            <p:nvPr userDrawn="1"/>
          </p:nvSpPr>
          <p:spPr>
            <a:xfrm rot="20530560" flipV="1">
              <a:off x="11369384" y="3309006"/>
              <a:ext cx="1583604" cy="1583604"/>
            </a:xfrm>
            <a:prstGeom prst="diamond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/>
            </a:p>
          </p:txBody>
        </p:sp>
      </p:grpSp>
    </p:spTree>
    <p:extLst>
      <p:ext uri="{BB962C8B-B14F-4D97-AF65-F5344CB8AC3E}">
        <p14:creationId xmlns:p14="http://schemas.microsoft.com/office/powerpoint/2010/main" val="6201455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 14"/>
          <p:cNvGrpSpPr/>
          <p:nvPr userDrawn="1"/>
        </p:nvGrpSpPr>
        <p:grpSpPr>
          <a:xfrm rot="5400000">
            <a:off x="-298303" y="2485632"/>
            <a:ext cx="7607004" cy="2078505"/>
            <a:chOff x="-398951" y="3102422"/>
            <a:chExt cx="7607004" cy="2078505"/>
          </a:xfrm>
        </p:grpSpPr>
        <p:sp>
          <p:nvSpPr>
            <p:cNvPr id="4" name="菱形 3"/>
            <p:cNvSpPr/>
            <p:nvPr userDrawn="1"/>
          </p:nvSpPr>
          <p:spPr>
            <a:xfrm rot="2066220" flipV="1">
              <a:off x="2855926" y="3472682"/>
              <a:ext cx="1583604" cy="1583604"/>
            </a:xfrm>
            <a:prstGeom prst="diamond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 dirty="0"/>
            </a:p>
          </p:txBody>
        </p:sp>
        <p:sp>
          <p:nvSpPr>
            <p:cNvPr id="5" name="菱形 4"/>
            <p:cNvSpPr/>
            <p:nvPr userDrawn="1"/>
          </p:nvSpPr>
          <p:spPr>
            <a:xfrm rot="1702185" flipV="1">
              <a:off x="1178189" y="3597323"/>
              <a:ext cx="1583604" cy="1583604"/>
            </a:xfrm>
            <a:prstGeom prst="diamond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/>
            </a:p>
          </p:txBody>
        </p:sp>
        <p:sp>
          <p:nvSpPr>
            <p:cNvPr id="6" name="菱形 5"/>
            <p:cNvSpPr/>
            <p:nvPr userDrawn="1"/>
          </p:nvSpPr>
          <p:spPr>
            <a:xfrm rot="18278316" flipV="1">
              <a:off x="562559" y="3378927"/>
              <a:ext cx="1583604" cy="1583604"/>
            </a:xfrm>
            <a:prstGeom prst="diamond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 dirty="0"/>
            </a:p>
          </p:txBody>
        </p:sp>
        <p:sp>
          <p:nvSpPr>
            <p:cNvPr id="7" name="菱形 6"/>
            <p:cNvSpPr/>
            <p:nvPr userDrawn="1"/>
          </p:nvSpPr>
          <p:spPr>
            <a:xfrm rot="21253095" flipV="1">
              <a:off x="2109151" y="3228387"/>
              <a:ext cx="1583604" cy="1583604"/>
            </a:xfrm>
            <a:prstGeom prst="diamond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/>
            </a:p>
          </p:txBody>
        </p:sp>
        <p:sp>
          <p:nvSpPr>
            <p:cNvPr id="8" name="菱形 7"/>
            <p:cNvSpPr/>
            <p:nvPr userDrawn="1"/>
          </p:nvSpPr>
          <p:spPr>
            <a:xfrm rot="20530560" flipV="1">
              <a:off x="3796599" y="3271265"/>
              <a:ext cx="1583604" cy="1583604"/>
            </a:xfrm>
            <a:prstGeom prst="diamond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/>
            </a:p>
          </p:txBody>
        </p:sp>
        <p:sp>
          <p:nvSpPr>
            <p:cNvPr id="9" name="菱形 8"/>
            <p:cNvSpPr/>
            <p:nvPr userDrawn="1"/>
          </p:nvSpPr>
          <p:spPr>
            <a:xfrm rot="16200000" flipV="1">
              <a:off x="-398951" y="3432979"/>
              <a:ext cx="1583604" cy="1583604"/>
            </a:xfrm>
            <a:prstGeom prst="diamond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 dirty="0"/>
            </a:p>
          </p:txBody>
        </p:sp>
        <p:sp>
          <p:nvSpPr>
            <p:cNvPr id="10" name="菱形 9"/>
            <p:cNvSpPr/>
            <p:nvPr userDrawn="1"/>
          </p:nvSpPr>
          <p:spPr>
            <a:xfrm rot="1679517" flipV="1">
              <a:off x="4596801" y="3102422"/>
              <a:ext cx="1583604" cy="1583604"/>
            </a:xfrm>
            <a:prstGeom prst="diamond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/>
            </a:p>
          </p:txBody>
        </p:sp>
        <p:sp>
          <p:nvSpPr>
            <p:cNvPr id="13" name="菱形 12"/>
            <p:cNvSpPr/>
            <p:nvPr userDrawn="1"/>
          </p:nvSpPr>
          <p:spPr>
            <a:xfrm rot="16200000" flipV="1">
              <a:off x="5624449" y="3291792"/>
              <a:ext cx="1583604" cy="1583604"/>
            </a:xfrm>
            <a:prstGeom prst="diamond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 dirty="0"/>
            </a:p>
          </p:txBody>
        </p:sp>
      </p:grpSp>
      <p:sp>
        <p:nvSpPr>
          <p:cNvPr id="2" name="矩形 1"/>
          <p:cNvSpPr/>
          <p:nvPr userDrawn="1"/>
        </p:nvSpPr>
        <p:spPr>
          <a:xfrm>
            <a:off x="0" y="0"/>
            <a:ext cx="35052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矩形 2"/>
          <p:cNvSpPr/>
          <p:nvPr userDrawn="1"/>
        </p:nvSpPr>
        <p:spPr>
          <a:xfrm rot="5400000">
            <a:off x="-131012" y="3374188"/>
            <a:ext cx="6858000" cy="1096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0134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4653"/>
          </a:xfrm>
          <a:prstGeom prst="rect">
            <a:avLst/>
          </a:prstGeom>
        </p:spPr>
      </p:pic>
      <p:grpSp>
        <p:nvGrpSpPr>
          <p:cNvPr id="14" name="组 13"/>
          <p:cNvGrpSpPr/>
          <p:nvPr userDrawn="1"/>
        </p:nvGrpSpPr>
        <p:grpSpPr>
          <a:xfrm>
            <a:off x="4331762" y="1136097"/>
            <a:ext cx="3528476" cy="3041704"/>
            <a:chOff x="3359326" y="1462669"/>
            <a:chExt cx="3528476" cy="3041704"/>
          </a:xfrm>
        </p:grpSpPr>
        <p:sp>
          <p:nvSpPr>
            <p:cNvPr id="6" name="菱形 5"/>
            <p:cNvSpPr/>
            <p:nvPr userDrawn="1"/>
          </p:nvSpPr>
          <p:spPr>
            <a:xfrm rot="7466220" flipV="1">
              <a:off x="3359326" y="2270877"/>
              <a:ext cx="1583604" cy="1583604"/>
            </a:xfrm>
            <a:prstGeom prst="diamond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 dirty="0"/>
            </a:p>
          </p:txBody>
        </p:sp>
        <p:sp>
          <p:nvSpPr>
            <p:cNvPr id="7" name="菱形 6"/>
            <p:cNvSpPr/>
            <p:nvPr userDrawn="1"/>
          </p:nvSpPr>
          <p:spPr>
            <a:xfrm rot="7102185" flipV="1">
              <a:off x="4033787" y="1462669"/>
              <a:ext cx="1583604" cy="1583604"/>
            </a:xfrm>
            <a:prstGeom prst="diamond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/>
            </a:p>
          </p:txBody>
        </p:sp>
        <p:sp>
          <p:nvSpPr>
            <p:cNvPr id="8" name="菱形 7"/>
            <p:cNvSpPr/>
            <p:nvPr userDrawn="1"/>
          </p:nvSpPr>
          <p:spPr>
            <a:xfrm rot="2078316" flipV="1">
              <a:off x="4792907" y="2920769"/>
              <a:ext cx="1583604" cy="1583604"/>
            </a:xfrm>
            <a:prstGeom prst="diamond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 dirty="0"/>
            </a:p>
          </p:txBody>
        </p:sp>
        <p:sp>
          <p:nvSpPr>
            <p:cNvPr id="9" name="菱形 8"/>
            <p:cNvSpPr/>
            <p:nvPr userDrawn="1"/>
          </p:nvSpPr>
          <p:spPr>
            <a:xfrm rot="5053095" flipV="1">
              <a:off x="4359892" y="1953855"/>
              <a:ext cx="1583604" cy="1583604"/>
            </a:xfrm>
            <a:prstGeom prst="diamond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/>
            </a:p>
          </p:txBody>
        </p:sp>
        <p:sp>
          <p:nvSpPr>
            <p:cNvPr id="10" name="菱形 9"/>
            <p:cNvSpPr/>
            <p:nvPr userDrawn="1"/>
          </p:nvSpPr>
          <p:spPr>
            <a:xfrm rot="4330560" flipV="1">
              <a:off x="4910575" y="1677617"/>
              <a:ext cx="1583604" cy="1583604"/>
            </a:xfrm>
            <a:prstGeom prst="diamond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/>
            </a:p>
          </p:txBody>
        </p:sp>
        <p:sp>
          <p:nvSpPr>
            <p:cNvPr id="11" name="菱形 10"/>
            <p:cNvSpPr/>
            <p:nvPr userDrawn="1"/>
          </p:nvSpPr>
          <p:spPr>
            <a:xfrm flipV="1">
              <a:off x="5304198" y="2090324"/>
              <a:ext cx="1583604" cy="1583604"/>
            </a:xfrm>
            <a:prstGeom prst="diamond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 dirty="0"/>
            </a:p>
          </p:txBody>
        </p:sp>
        <p:sp>
          <p:nvSpPr>
            <p:cNvPr id="12" name="菱形 11"/>
            <p:cNvSpPr/>
            <p:nvPr userDrawn="1"/>
          </p:nvSpPr>
          <p:spPr>
            <a:xfrm rot="7079517" flipV="1">
              <a:off x="3987205" y="2890053"/>
              <a:ext cx="1583604" cy="1583604"/>
            </a:xfrm>
            <a:prstGeom prst="diamond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/>
            </a:p>
          </p:txBody>
        </p:sp>
        <p:sp>
          <p:nvSpPr>
            <p:cNvPr id="13" name="菱形 12"/>
            <p:cNvSpPr/>
            <p:nvPr userDrawn="1"/>
          </p:nvSpPr>
          <p:spPr>
            <a:xfrm flipV="1">
              <a:off x="4290565" y="2511298"/>
              <a:ext cx="1583604" cy="1583604"/>
            </a:xfrm>
            <a:prstGeom prst="diamond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6262761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4653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0" y="0"/>
            <a:ext cx="12192000" cy="6854653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846612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4653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0" y="3347"/>
            <a:ext cx="12192000" cy="6854653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307943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4653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0" y="3347"/>
            <a:ext cx="12192000" cy="6854653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矩形 3"/>
          <p:cNvSpPr/>
          <p:nvPr userDrawn="1"/>
        </p:nvSpPr>
        <p:spPr>
          <a:xfrm>
            <a:off x="0" y="-3347"/>
            <a:ext cx="12192000" cy="6854653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058944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4318000" y="414184"/>
            <a:ext cx="3556002" cy="441111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ctr">
              <a:buNone/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grpSp>
        <p:nvGrpSpPr>
          <p:cNvPr id="57" name="组 56"/>
          <p:cNvGrpSpPr/>
          <p:nvPr userDrawn="1"/>
        </p:nvGrpSpPr>
        <p:grpSpPr>
          <a:xfrm>
            <a:off x="-934823" y="-1177079"/>
            <a:ext cx="13735362" cy="2470184"/>
            <a:chOff x="-934823" y="-1177079"/>
            <a:chExt cx="13735362" cy="2470184"/>
          </a:xfrm>
        </p:grpSpPr>
        <p:sp>
          <p:nvSpPr>
            <p:cNvPr id="23" name="菱形 22"/>
            <p:cNvSpPr/>
            <p:nvPr userDrawn="1"/>
          </p:nvSpPr>
          <p:spPr>
            <a:xfrm rot="1702185" flipV="1">
              <a:off x="642317" y="-290499"/>
              <a:ext cx="1583604" cy="1583604"/>
            </a:xfrm>
            <a:prstGeom prst="diamond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/>
            </a:p>
          </p:txBody>
        </p:sp>
        <p:sp>
          <p:nvSpPr>
            <p:cNvPr id="24" name="菱形 23"/>
            <p:cNvSpPr/>
            <p:nvPr userDrawn="1"/>
          </p:nvSpPr>
          <p:spPr>
            <a:xfrm rot="18278316" flipV="1">
              <a:off x="26687" y="-508895"/>
              <a:ext cx="1583604" cy="1583604"/>
            </a:xfrm>
            <a:prstGeom prst="diamond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 dirty="0"/>
            </a:p>
          </p:txBody>
        </p:sp>
        <p:sp>
          <p:nvSpPr>
            <p:cNvPr id="25" name="菱形 24"/>
            <p:cNvSpPr/>
            <p:nvPr userDrawn="1"/>
          </p:nvSpPr>
          <p:spPr>
            <a:xfrm rot="21253095" flipV="1">
              <a:off x="1398023" y="-932691"/>
              <a:ext cx="1583604" cy="1583604"/>
            </a:xfrm>
            <a:prstGeom prst="diamond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/>
            </a:p>
          </p:txBody>
        </p:sp>
        <p:sp>
          <p:nvSpPr>
            <p:cNvPr id="26" name="菱形 25"/>
            <p:cNvSpPr/>
            <p:nvPr userDrawn="1"/>
          </p:nvSpPr>
          <p:spPr>
            <a:xfrm rot="16200000" flipV="1">
              <a:off x="-934823" y="-454843"/>
              <a:ext cx="1583604" cy="1583604"/>
            </a:xfrm>
            <a:prstGeom prst="diamond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 dirty="0"/>
            </a:p>
          </p:txBody>
        </p:sp>
        <p:sp>
          <p:nvSpPr>
            <p:cNvPr id="27" name="菱形 26"/>
            <p:cNvSpPr/>
            <p:nvPr userDrawn="1"/>
          </p:nvSpPr>
          <p:spPr>
            <a:xfrm rot="4471245" flipV="1">
              <a:off x="3680984" y="-891715"/>
              <a:ext cx="1583604" cy="1583604"/>
            </a:xfrm>
            <a:prstGeom prst="diamond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/>
            </a:p>
          </p:txBody>
        </p:sp>
        <p:sp>
          <p:nvSpPr>
            <p:cNvPr id="28" name="菱形 27"/>
            <p:cNvSpPr/>
            <p:nvPr userDrawn="1"/>
          </p:nvSpPr>
          <p:spPr>
            <a:xfrm rot="21047376" flipV="1">
              <a:off x="3065354" y="-1110111"/>
              <a:ext cx="1583604" cy="1583604"/>
            </a:xfrm>
            <a:prstGeom prst="diamond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 dirty="0"/>
            </a:p>
          </p:txBody>
        </p:sp>
        <p:sp>
          <p:nvSpPr>
            <p:cNvPr id="29" name="菱形 28"/>
            <p:cNvSpPr/>
            <p:nvPr userDrawn="1"/>
          </p:nvSpPr>
          <p:spPr>
            <a:xfrm rot="2422155" flipV="1">
              <a:off x="4445779" y="-1077628"/>
              <a:ext cx="1583604" cy="1583604"/>
            </a:xfrm>
            <a:prstGeom prst="diamond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/>
            </a:p>
          </p:txBody>
        </p:sp>
        <p:sp>
          <p:nvSpPr>
            <p:cNvPr id="30" name="菱形 29"/>
            <p:cNvSpPr/>
            <p:nvPr userDrawn="1"/>
          </p:nvSpPr>
          <p:spPr>
            <a:xfrm rot="18969060" flipV="1">
              <a:off x="2103844" y="-1056059"/>
              <a:ext cx="1583604" cy="1583604"/>
            </a:xfrm>
            <a:prstGeom prst="diamond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 dirty="0"/>
            </a:p>
          </p:txBody>
        </p:sp>
        <p:sp>
          <p:nvSpPr>
            <p:cNvPr id="31" name="菱形 30"/>
            <p:cNvSpPr/>
            <p:nvPr userDrawn="1"/>
          </p:nvSpPr>
          <p:spPr>
            <a:xfrm rot="3065279" flipV="1">
              <a:off x="9573142" y="-416395"/>
              <a:ext cx="1583604" cy="1583604"/>
            </a:xfrm>
            <a:prstGeom prst="diamond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/>
            </a:p>
          </p:txBody>
        </p:sp>
        <p:sp>
          <p:nvSpPr>
            <p:cNvPr id="32" name="菱形 31"/>
            <p:cNvSpPr/>
            <p:nvPr userDrawn="1"/>
          </p:nvSpPr>
          <p:spPr>
            <a:xfrm rot="19641410" flipV="1">
              <a:off x="9089620" y="-855603"/>
              <a:ext cx="1583604" cy="1583604"/>
            </a:xfrm>
            <a:prstGeom prst="diamond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 dirty="0"/>
            </a:p>
          </p:txBody>
        </p:sp>
        <p:sp>
          <p:nvSpPr>
            <p:cNvPr id="33" name="菱形 32"/>
            <p:cNvSpPr/>
            <p:nvPr userDrawn="1"/>
          </p:nvSpPr>
          <p:spPr>
            <a:xfrm rot="1016189" flipV="1">
              <a:off x="10518231" y="-716909"/>
              <a:ext cx="1583604" cy="1583604"/>
            </a:xfrm>
            <a:prstGeom prst="diamond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/>
            </a:p>
          </p:txBody>
        </p:sp>
        <p:sp>
          <p:nvSpPr>
            <p:cNvPr id="34" name="菱形 33"/>
            <p:cNvSpPr/>
            <p:nvPr userDrawn="1"/>
          </p:nvSpPr>
          <p:spPr>
            <a:xfrm rot="17563094" flipV="1">
              <a:off x="8181833" y="-1177079"/>
              <a:ext cx="1583604" cy="1583604"/>
            </a:xfrm>
            <a:prstGeom prst="diamond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 dirty="0"/>
            </a:p>
          </p:txBody>
        </p:sp>
        <p:sp>
          <p:nvSpPr>
            <p:cNvPr id="35" name="菱形 34"/>
            <p:cNvSpPr/>
            <p:nvPr userDrawn="1"/>
          </p:nvSpPr>
          <p:spPr>
            <a:xfrm rot="20332154" flipV="1">
              <a:off x="11216935" y="-558118"/>
              <a:ext cx="1583604" cy="1583604"/>
            </a:xfrm>
            <a:prstGeom prst="diamond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 dirty="0"/>
            </a:p>
          </p:txBody>
        </p:sp>
        <p:sp>
          <p:nvSpPr>
            <p:cNvPr id="37" name="菱形 36"/>
            <p:cNvSpPr/>
            <p:nvPr userDrawn="1"/>
          </p:nvSpPr>
          <p:spPr>
            <a:xfrm rot="17203814" flipV="1">
              <a:off x="7295153" y="-1010192"/>
              <a:ext cx="1583604" cy="1583604"/>
            </a:xfrm>
            <a:prstGeom prst="diamond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 dirty="0"/>
            </a:p>
          </p:txBody>
        </p:sp>
        <p:sp>
          <p:nvSpPr>
            <p:cNvPr id="38" name="菱形 37"/>
            <p:cNvSpPr/>
            <p:nvPr userDrawn="1"/>
          </p:nvSpPr>
          <p:spPr>
            <a:xfrm rot="15125498" flipV="1">
              <a:off x="6404253" y="-999496"/>
              <a:ext cx="1583604" cy="1583604"/>
            </a:xfrm>
            <a:prstGeom prst="diamond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 dirty="0"/>
            </a:p>
          </p:txBody>
        </p:sp>
        <p:sp>
          <p:nvSpPr>
            <p:cNvPr id="39" name="菱形 38"/>
            <p:cNvSpPr/>
            <p:nvPr userDrawn="1"/>
          </p:nvSpPr>
          <p:spPr>
            <a:xfrm rot="15492700" flipV="1">
              <a:off x="5316838" y="-1026911"/>
              <a:ext cx="1583604" cy="1583604"/>
            </a:xfrm>
            <a:prstGeom prst="diamond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/>
            </a:p>
          </p:txBody>
        </p:sp>
      </p:grpSp>
    </p:spTree>
    <p:extLst>
      <p:ext uri="{BB962C8B-B14F-4D97-AF65-F5344CB8AC3E}">
        <p14:creationId xmlns:p14="http://schemas.microsoft.com/office/powerpoint/2010/main" val="13505737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4415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7" r:id="rId2"/>
    <p:sldLayoutId id="2147483686" r:id="rId3"/>
    <p:sldLayoutId id="2147483688" r:id="rId4"/>
    <p:sldLayoutId id="2147483680" r:id="rId5"/>
    <p:sldLayoutId id="2147483682" r:id="rId6"/>
    <p:sldLayoutId id="2147483681" r:id="rId7"/>
    <p:sldLayoutId id="2147483684" r:id="rId8"/>
    <p:sldLayoutId id="2147483683" r:id="rId9"/>
    <p:sldLayoutId id="2147483689" r:id="rId10"/>
    <p:sldLayoutId id="2147483685" r:id="rId11"/>
    <p:sldLayoutId id="2147483690" r:id="rId12"/>
    <p:sldLayoutId id="2147483662" r:id="rId13"/>
    <p:sldLayoutId id="2147483664" r:id="rId14"/>
    <p:sldLayoutId id="2147483663" r:id="rId15"/>
    <p:sldLayoutId id="2147483665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yann.lecun.com/exdb/mnist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00.png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an-wenjie/LeNet-5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3.png"/><Relationship Id="rId4" Type="http://schemas.openxmlformats.org/officeDocument/2006/relationships/hyperlink" Target="https://github.com/JuJuSL/2019_FPGA_Design_Group1/blob/master/final/images" TargetMode="Externa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hyperlink" Target="https://github.com/JuJuSL/2019_FPGA_Design_Group1/blob/master/final/images/prec_o.png" TargetMode="External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Relationship Id="rId6" Type="http://schemas.openxmlformats.org/officeDocument/2006/relationships/hyperlink" Target="https://github.com/fan-wenjie/LeNet-5" TargetMode="External"/><Relationship Id="rId5" Type="http://schemas.openxmlformats.org/officeDocument/2006/relationships/hyperlink" Target="https://github.com/JuJuSL/2019_FPGA_Design_Group1/blob/master/final/images" TargetMode="External"/><Relationship Id="rId4" Type="http://schemas.openxmlformats.org/officeDocument/2006/relationships/hyperlink" Target="https://github.com/JuJuSL/2019_FPGA_Design_Group1/blob/master/final/images/prec_n.png" TargetMode="Externa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0.xml"/><Relationship Id="rId5" Type="http://schemas.openxmlformats.org/officeDocument/2006/relationships/hyperlink" Target="https://github.com/JuJuSL/2019_FPGA_Design_Group1/blob/master/final/images/twocomplement.png" TargetMode="External"/><Relationship Id="rId4" Type="http://schemas.openxmlformats.org/officeDocument/2006/relationships/image" Target="../media/image33.sv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3.sv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3.sv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an-wenjie/LeNet-5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091706" y="1955760"/>
            <a:ext cx="81002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3200" b="1" dirty="0">
                <a:solidFill>
                  <a:schemeClr val="accent1"/>
                </a:solidFill>
                <a:latin typeface="Microsoft YaHei" charset="0"/>
                <a:ea typeface="Microsoft YaHei" charset="0"/>
                <a:cs typeface="Microsoft YaHei" charset="0"/>
              </a:rPr>
              <a:t>Convolutional Neural Network System</a:t>
            </a:r>
            <a:endParaRPr kumimoji="1" lang="zh-CN" altLang="en-US" sz="3200" b="1" dirty="0">
              <a:solidFill>
                <a:schemeClr val="accent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0" y="2178186"/>
            <a:ext cx="42180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3600" b="1" dirty="0" smtClean="0">
                <a:solidFill>
                  <a:schemeClr val="accent1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FPGA</a:t>
            </a:r>
            <a:r>
              <a:rPr kumimoji="1" lang="zh-TW" altLang="en-US" sz="3600" b="1" dirty="0" smtClean="0">
                <a:solidFill>
                  <a:schemeClr val="accent1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期末專題</a:t>
            </a:r>
            <a:r>
              <a:rPr kumimoji="1" lang="zh-TW" altLang="en-US" sz="3600" b="1" dirty="0">
                <a:solidFill>
                  <a:schemeClr val="accent1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報告</a:t>
            </a:r>
            <a:endParaRPr kumimoji="1" lang="zh-CN" altLang="en-US" sz="3600" b="1" dirty="0">
              <a:solidFill>
                <a:schemeClr val="accent1">
                  <a:lumMod val="50000"/>
                </a:schemeClr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412407" y="4649529"/>
            <a:ext cx="95410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b="1" dirty="0" smtClean="0">
                <a:solidFill>
                  <a:schemeClr val="accent1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王怡晴</a:t>
            </a:r>
            <a:endParaRPr kumimoji="1" lang="en-US" altLang="zh-TW" sz="2000" b="1" dirty="0" smtClean="0">
              <a:solidFill>
                <a:schemeClr val="accent1">
                  <a:lumMod val="50000"/>
                </a:schemeClr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kumimoji="1" lang="zh-TW" altLang="en-US" sz="2000" b="1" dirty="0" smtClean="0">
                <a:solidFill>
                  <a:schemeClr val="accent1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呂芝儀</a:t>
            </a:r>
            <a:endParaRPr kumimoji="1" lang="en-US" altLang="zh-TW" sz="2000" b="1" dirty="0" smtClean="0">
              <a:solidFill>
                <a:schemeClr val="accent1">
                  <a:lumMod val="50000"/>
                </a:schemeClr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kumimoji="1" lang="zh-TW" altLang="en-US" sz="2000" b="1" dirty="0" smtClean="0">
                <a:solidFill>
                  <a:schemeClr val="accent1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張鈺鈴</a:t>
            </a:r>
            <a:endParaRPr kumimoji="1" lang="en-US" altLang="zh-TW" sz="2000" b="1" dirty="0">
              <a:solidFill>
                <a:schemeClr val="accent1">
                  <a:lumMod val="50000"/>
                </a:schemeClr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5" name="文本框 1"/>
          <p:cNvSpPr txBox="1"/>
          <p:nvPr/>
        </p:nvSpPr>
        <p:spPr>
          <a:xfrm>
            <a:off x="6639118" y="2429442"/>
            <a:ext cx="29642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3200" b="1" dirty="0" err="1">
                <a:solidFill>
                  <a:schemeClr val="accent1"/>
                </a:solidFill>
                <a:latin typeface="Microsoft YaHei" charset="0"/>
                <a:ea typeface="Microsoft YaHei" charset="0"/>
                <a:cs typeface="Microsoft YaHei" charset="0"/>
              </a:rPr>
              <a:t>Lenet</a:t>
            </a:r>
            <a:r>
              <a:rPr kumimoji="1" lang="zh-TW" altLang="en-US" sz="3200" b="1" dirty="0">
                <a:solidFill>
                  <a:schemeClr val="accent1"/>
                </a:solidFill>
                <a:latin typeface="Microsoft YaHei" charset="0"/>
                <a:ea typeface="Microsoft YaHei" charset="0"/>
                <a:cs typeface="Microsoft YaHei" charset="0"/>
              </a:rPr>
              <a:t>圖片辨識</a:t>
            </a:r>
          </a:p>
        </p:txBody>
      </p:sp>
    </p:spTree>
    <p:extLst>
      <p:ext uri="{BB962C8B-B14F-4D97-AF65-F5344CB8AC3E}">
        <p14:creationId xmlns:p14="http://schemas.microsoft.com/office/powerpoint/2010/main" val="1665947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</a:t>
            </a:r>
            <a:r>
              <a:rPr kumimoji="1" lang="en-US" altLang="zh-TW" dirty="0"/>
              <a:t>2</a:t>
            </a:r>
            <a:r>
              <a:rPr kumimoji="1" lang="zh-CN" altLang="en-US" dirty="0"/>
              <a:t> </a:t>
            </a:r>
            <a:r>
              <a:rPr kumimoji="1" lang="zh-TW" altLang="en-US" dirty="0"/>
              <a:t>實作方法</a:t>
            </a:r>
            <a:endParaRPr kumimoji="1"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xmlns="" id="{F981EB6C-4523-4DE5-A818-FA8EB1BB2032}"/>
              </a:ext>
            </a:extLst>
          </p:cNvPr>
          <p:cNvSpPr/>
          <p:nvPr/>
        </p:nvSpPr>
        <p:spPr>
          <a:xfrm>
            <a:off x="2727183" y="1163700"/>
            <a:ext cx="7018983" cy="2676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xmlns="" id="{7D355EF9-725D-4C66-A614-28246A2B0B1C}"/>
              </a:ext>
            </a:extLst>
          </p:cNvPr>
          <p:cNvSpPr/>
          <p:nvPr/>
        </p:nvSpPr>
        <p:spPr>
          <a:xfrm>
            <a:off x="2727183" y="809757"/>
            <a:ext cx="691862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09585"/>
            <a:r>
              <a:rPr kumimoji="1" lang="en-US" altLang="zh-CN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0"/>
                <a:ea typeface="Microsoft YaHei" charset="0"/>
              </a:rPr>
              <a:t>DSP</a:t>
            </a:r>
            <a:r>
              <a:rPr kumimoji="1" lang="zh-TW" altLang="en-US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0"/>
                <a:ea typeface="Microsoft YaHei" charset="0"/>
              </a:rPr>
              <a:t>矩陣計算</a:t>
            </a:r>
            <a:endParaRPr kumimoji="1" lang="zh-CN" altLang="en-US" sz="4000" b="1" dirty="0">
              <a:solidFill>
                <a:schemeClr val="tx1">
                  <a:lumMod val="75000"/>
                  <a:lumOff val="25000"/>
                </a:schemeClr>
              </a:solidFill>
              <a:latin typeface="Microsoft YaHei" charset="0"/>
              <a:ea typeface="Microsoft YaHei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793506" y="1517643"/>
            <a:ext cx="10309412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zh-TW" sz="2400" dirty="0" smtClean="0">
                <a:solidFill>
                  <a:schemeClr val="bg1">
                    <a:lumMod val="75000"/>
                  </a:schemeClr>
                </a:solidFill>
              </a:rPr>
              <a:t>Convolution</a:t>
            </a:r>
            <a:endParaRPr lang="en-US" altLang="zh-TW" sz="2400" dirty="0" smtClean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zh-TW" altLang="en-US" sz="24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zh-TW" altLang="en-US" sz="2400" dirty="0" smtClean="0">
                <a:solidFill>
                  <a:schemeClr val="bg1">
                    <a:lumMod val="75000"/>
                  </a:schemeClr>
                </a:solidFill>
              </a:rPr>
              <a:t>       </a:t>
            </a:r>
            <a:r>
              <a:rPr lang="en-US" altLang="zh-TW" sz="2400" dirty="0" smtClean="0">
                <a:solidFill>
                  <a:schemeClr val="bg1">
                    <a:lumMod val="75000"/>
                  </a:schemeClr>
                </a:solidFill>
              </a:rPr>
              <a:t>feature</a:t>
            </a:r>
            <a:r>
              <a:rPr lang="zh-TW" altLang="en-US" sz="2400" dirty="0" smtClean="0">
                <a:solidFill>
                  <a:schemeClr val="bg1">
                    <a:lumMod val="75000"/>
                  </a:schemeClr>
                </a:solidFill>
              </a:rPr>
              <a:t>：</a:t>
            </a:r>
            <a:r>
              <a:rPr lang="en-US" altLang="zh-TW" sz="2400" dirty="0" smtClean="0">
                <a:solidFill>
                  <a:schemeClr val="bg1">
                    <a:lumMod val="75000"/>
                  </a:schemeClr>
                </a:solidFill>
              </a:rPr>
              <a:t>18bits</a:t>
            </a:r>
          </a:p>
          <a:p>
            <a:r>
              <a:rPr lang="zh-TW" altLang="en-US" sz="24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zh-TW" altLang="en-US" sz="2400" dirty="0" smtClean="0">
                <a:solidFill>
                  <a:schemeClr val="bg1">
                    <a:lumMod val="75000"/>
                  </a:schemeClr>
                </a:solidFill>
              </a:rPr>
              <a:t>       </a:t>
            </a:r>
            <a:r>
              <a:rPr lang="en-US" altLang="zh-TW" sz="2400" dirty="0" smtClean="0">
                <a:solidFill>
                  <a:schemeClr val="bg1">
                    <a:lumMod val="75000"/>
                  </a:schemeClr>
                </a:solidFill>
              </a:rPr>
              <a:t>weight</a:t>
            </a:r>
            <a:r>
              <a:rPr lang="zh-TW" altLang="en-US" sz="2400" dirty="0" smtClean="0">
                <a:solidFill>
                  <a:schemeClr val="bg1">
                    <a:lumMod val="75000"/>
                  </a:schemeClr>
                </a:solidFill>
              </a:rPr>
              <a:t> ：</a:t>
            </a:r>
            <a:r>
              <a:rPr lang="en-US" altLang="zh-TW" sz="2400" dirty="0" smtClean="0">
                <a:solidFill>
                  <a:schemeClr val="bg1">
                    <a:lumMod val="75000"/>
                  </a:schemeClr>
                </a:solidFill>
              </a:rPr>
              <a:t>25bits</a:t>
            </a:r>
          </a:p>
          <a:p>
            <a:r>
              <a:rPr lang="zh-TW" altLang="en-US" sz="24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zh-TW" altLang="en-US" sz="2400" dirty="0" smtClean="0">
                <a:solidFill>
                  <a:schemeClr val="bg1">
                    <a:lumMod val="75000"/>
                  </a:schemeClr>
                </a:solidFill>
              </a:rPr>
              <a:t>       </a:t>
            </a:r>
            <a:r>
              <a:rPr lang="en-US" altLang="zh-TW" sz="2400" dirty="0" smtClean="0">
                <a:solidFill>
                  <a:schemeClr val="bg1">
                    <a:lumMod val="75000"/>
                  </a:schemeClr>
                </a:solidFill>
                <a:sym typeface="Wingdings" pitchFamily="2" charset="2"/>
              </a:rPr>
              <a:t></a:t>
            </a:r>
            <a:r>
              <a:rPr lang="zh-TW" altLang="en-US" sz="2400" dirty="0" smtClean="0">
                <a:solidFill>
                  <a:schemeClr val="bg1">
                    <a:lumMod val="75000"/>
                  </a:schemeClr>
                </a:solidFill>
              </a:rPr>
              <a:t>以</a:t>
            </a:r>
            <a:r>
              <a:rPr lang="zh-TW" altLang="en-US" sz="2400" dirty="0">
                <a:solidFill>
                  <a:schemeClr val="bg1">
                    <a:lumMod val="75000"/>
                  </a:schemeClr>
                </a:solidFill>
              </a:rPr>
              <a:t>最大限度保留</a:t>
            </a:r>
            <a:r>
              <a:rPr lang="en-US" altLang="zh-TW" sz="2400" dirty="0">
                <a:solidFill>
                  <a:schemeClr val="bg1">
                    <a:lumMod val="75000"/>
                  </a:schemeClr>
                </a:solidFill>
              </a:rPr>
              <a:t>model</a:t>
            </a:r>
            <a:r>
              <a:rPr lang="zh-TW" altLang="en-US" sz="2400" dirty="0">
                <a:solidFill>
                  <a:schemeClr val="bg1">
                    <a:lumMod val="75000"/>
                  </a:schemeClr>
                </a:solidFill>
              </a:rPr>
              <a:t>的特性</a:t>
            </a:r>
            <a:r>
              <a:rPr lang="zh-TW" altLang="en-US" sz="2400" dirty="0" smtClean="0">
                <a:solidFill>
                  <a:schemeClr val="bg1">
                    <a:lumMod val="75000"/>
                  </a:schemeClr>
                </a:solidFill>
              </a:rPr>
              <a:t>。</a:t>
            </a:r>
            <a:endParaRPr lang="en-US" altLang="zh-TW" sz="2400" dirty="0" smtClean="0">
              <a:solidFill>
                <a:schemeClr val="bg1">
                  <a:lumMod val="75000"/>
                </a:schemeClr>
              </a:solidFill>
            </a:endParaRPr>
          </a:p>
          <a:p>
            <a:endParaRPr lang="en-US" altLang="zh-TW" sz="2400" dirty="0"/>
          </a:p>
          <a:p>
            <a:pPr marL="342900" indent="-342900">
              <a:buFont typeface="Arial" pitchFamily="34" charset="0"/>
              <a:buChar char="•"/>
            </a:pPr>
            <a:r>
              <a:rPr lang="en-US" altLang="zh-TW" sz="2400" dirty="0" smtClean="0"/>
              <a:t>Fix-Point</a:t>
            </a:r>
          </a:p>
          <a:p>
            <a:r>
              <a:rPr lang="zh-TW" altLang="en-US" sz="2400" dirty="0" smtClean="0"/>
              <a:t>        目的：防止</a:t>
            </a:r>
            <a:r>
              <a:rPr lang="en-US" altLang="zh-TW" sz="2400" dirty="0" smtClean="0"/>
              <a:t>overflow</a:t>
            </a:r>
          </a:p>
          <a:p>
            <a:r>
              <a:rPr lang="zh-TW" altLang="en-US" sz="2400" dirty="0" smtClean="0"/>
              <a:t>        </a:t>
            </a:r>
            <a:r>
              <a:rPr lang="en-US" altLang="zh-TW" sz="2400" dirty="0" smtClean="0">
                <a:sym typeface="Wingdings" pitchFamily="2" charset="2"/>
              </a:rPr>
              <a:t></a:t>
            </a:r>
            <a:r>
              <a:rPr lang="zh-TW" altLang="en-US" sz="2400" dirty="0" smtClean="0">
                <a:sym typeface="Wingdings" pitchFamily="2" charset="2"/>
              </a:rPr>
              <a:t> </a:t>
            </a:r>
            <a:r>
              <a:rPr lang="zh-TW" altLang="en-US" sz="2400" dirty="0" smtClean="0"/>
              <a:t>設</a:t>
            </a:r>
            <a:r>
              <a:rPr lang="en-US" altLang="zh-TW" sz="2400" dirty="0" smtClean="0"/>
              <a:t>Fix-Point=1024</a:t>
            </a:r>
          </a:p>
          <a:p>
            <a:r>
              <a:rPr lang="en-US" altLang="zh-TW" sz="2400" dirty="0" smtClean="0"/>
              <a:t>                           weight</a:t>
            </a:r>
          </a:p>
          <a:p>
            <a:r>
              <a:rPr lang="zh-TW" altLang="en-US" sz="2400" dirty="0"/>
              <a:t> </a:t>
            </a:r>
            <a:r>
              <a:rPr lang="zh-TW" altLang="en-US" sz="2400" dirty="0" smtClean="0"/>
              <a:t>                          </a:t>
            </a:r>
            <a:r>
              <a:rPr lang="en-US" altLang="zh-TW" sz="2400" dirty="0" smtClean="0"/>
              <a:t>feature</a:t>
            </a:r>
            <a:endParaRPr lang="zh-TW" altLang="en-US" sz="2400" dirty="0"/>
          </a:p>
        </p:txBody>
      </p:sp>
      <p:sp>
        <p:nvSpPr>
          <p:cNvPr id="8" name="左大括弧 7"/>
          <p:cNvSpPr/>
          <p:nvPr/>
        </p:nvSpPr>
        <p:spPr>
          <a:xfrm>
            <a:off x="2772430" y="4613711"/>
            <a:ext cx="224116" cy="644173"/>
          </a:xfrm>
          <a:prstGeom prst="leftBrace">
            <a:avLst>
              <a:gd name="adj1" fmla="val 25000"/>
              <a:gd name="adj2" fmla="val 5000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4431216" y="4629847"/>
            <a:ext cx="6096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TW" altLang="en-US" sz="2800" dirty="0" smtClean="0"/>
              <a:t>* </a:t>
            </a:r>
            <a:r>
              <a:rPr lang="en-US" altLang="zh-TW" sz="2800" dirty="0" smtClean="0"/>
              <a:t>1024</a:t>
            </a:r>
            <a:r>
              <a:rPr lang="zh-TW" altLang="en-US" sz="2800" dirty="0" smtClean="0"/>
              <a:t>    進入      </a:t>
            </a:r>
            <a:r>
              <a:rPr lang="en-US" altLang="zh-TW" sz="2800" dirty="0" smtClean="0"/>
              <a:t>DSP</a:t>
            </a:r>
            <a:r>
              <a:rPr lang="zh-TW" altLang="en-US" sz="2800" dirty="0" smtClean="0"/>
              <a:t> 運算</a:t>
            </a:r>
            <a:endParaRPr lang="zh-TW" altLang="en-US" sz="2800" dirty="0"/>
          </a:p>
        </p:txBody>
      </p:sp>
      <p:sp>
        <p:nvSpPr>
          <p:cNvPr id="9" name="矩形 8"/>
          <p:cNvSpPr/>
          <p:nvPr/>
        </p:nvSpPr>
        <p:spPr>
          <a:xfrm>
            <a:off x="2123492" y="5612846"/>
            <a:ext cx="580960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800" dirty="0" smtClean="0">
                <a:sym typeface="Wingdings"/>
              </a:rPr>
              <a:t>  </a:t>
            </a:r>
            <a:r>
              <a:rPr lang="en-US" altLang="zh-TW" sz="2800" dirty="0" smtClean="0"/>
              <a:t>Output/1024*1024=1048576</a:t>
            </a:r>
            <a:r>
              <a:rPr lang="zh-TW" altLang="en-US" sz="2800" dirty="0"/>
              <a:t>。</a:t>
            </a:r>
            <a:endParaRPr lang="zh-TW" altLang="en-US" sz="2800" dirty="0"/>
          </a:p>
        </p:txBody>
      </p:sp>
      <p:sp>
        <p:nvSpPr>
          <p:cNvPr id="10" name="矩形 9"/>
          <p:cNvSpPr/>
          <p:nvPr/>
        </p:nvSpPr>
        <p:spPr>
          <a:xfrm>
            <a:off x="1606863" y="4663562"/>
            <a:ext cx="96372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800" dirty="0" smtClean="0"/>
              <a:t>即 </a:t>
            </a:r>
            <a:r>
              <a:rPr lang="zh-TW" altLang="en-US" sz="2800" dirty="0" smtClean="0">
                <a:sym typeface="Wingdings"/>
              </a:rPr>
              <a:t>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158944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xmlns="" id="{0A931428-776A-41C7-BB42-8B54C3E73AC9}"/>
              </a:ext>
            </a:extLst>
          </p:cNvPr>
          <p:cNvSpPr/>
          <p:nvPr/>
        </p:nvSpPr>
        <p:spPr>
          <a:xfrm>
            <a:off x="0" y="2319454"/>
            <a:ext cx="12192000" cy="183995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271022" y="148090"/>
            <a:ext cx="3556002" cy="441111"/>
          </a:xfrm>
        </p:spPr>
        <p:txBody>
          <a:bodyPr/>
          <a:lstStyle/>
          <a:p>
            <a:r>
              <a:rPr kumimoji="1"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0</a:t>
            </a:r>
            <a:r>
              <a:rPr kumimoji="1" lang="en-US" altLang="zh-TW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</a:t>
            </a:r>
            <a:r>
              <a:rPr kumimoji="1"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zh-TW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實作方法</a:t>
            </a:r>
            <a:endParaRPr kumimoji="1" lang="zh-CN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5" name="文本占位符 1">
            <a:extLst>
              <a:ext uri="{FF2B5EF4-FFF2-40B4-BE49-F238E27FC236}">
                <a16:creationId xmlns:a16="http://schemas.microsoft.com/office/drawing/2014/main" xmlns="" id="{805F2FFC-3A0C-4D3E-8769-6E837A11EF04}"/>
              </a:ext>
            </a:extLst>
          </p:cNvPr>
          <p:cNvSpPr txBox="1">
            <a:spLocks/>
          </p:cNvSpPr>
          <p:nvPr/>
        </p:nvSpPr>
        <p:spPr>
          <a:xfrm>
            <a:off x="2619632" y="3239429"/>
            <a:ext cx="7685903" cy="640593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09585"/>
            <a:r>
              <a:rPr kumimoji="1" lang="zh-TW" altLang="en-US" sz="4800" dirty="0" smtClean="0"/>
              <a:t>軟體</a:t>
            </a:r>
            <a:r>
              <a:rPr kumimoji="1" lang="en-US" altLang="zh-TW" sz="4800" dirty="0" smtClean="0"/>
              <a:t>-</a:t>
            </a:r>
            <a:r>
              <a:rPr kumimoji="1" lang="en-US" altLang="zh-CN" sz="4800" dirty="0" err="1"/>
              <a:t>Lenet</a:t>
            </a:r>
            <a:r>
              <a:rPr kumimoji="1" lang="zh-TW" altLang="en-US" sz="4800" dirty="0"/>
              <a:t>圖片辨識</a:t>
            </a:r>
            <a:endParaRPr kumimoji="1" lang="zh-CN" altLang="en-US" sz="4800" dirty="0"/>
          </a:p>
          <a:p>
            <a:pPr algn="ctr" defTabSz="609585"/>
            <a:endParaRPr kumimoji="1" lang="zh-CN" altLang="en-US" sz="4800" dirty="0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xmlns="" id="{D1D07AF0-726A-498B-B6DB-32E3085FFCBB}"/>
              </a:ext>
            </a:extLst>
          </p:cNvPr>
          <p:cNvSpPr/>
          <p:nvPr/>
        </p:nvSpPr>
        <p:spPr>
          <a:xfrm>
            <a:off x="0" y="4328533"/>
            <a:ext cx="12192000" cy="9850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xmlns="" id="{B81D1B7D-4F96-46C1-8A19-33EE9AE01636}"/>
              </a:ext>
            </a:extLst>
          </p:cNvPr>
          <p:cNvSpPr/>
          <p:nvPr/>
        </p:nvSpPr>
        <p:spPr>
          <a:xfrm>
            <a:off x="0" y="2051824"/>
            <a:ext cx="12192000" cy="9850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85467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</a:t>
            </a:r>
            <a:r>
              <a:rPr kumimoji="1" lang="en-US" altLang="zh-TW" dirty="0"/>
              <a:t>2</a:t>
            </a:r>
            <a:r>
              <a:rPr kumimoji="1" lang="zh-CN" altLang="en-US" dirty="0"/>
              <a:t> </a:t>
            </a:r>
            <a:r>
              <a:rPr kumimoji="1" lang="zh-TW" altLang="en-US" dirty="0"/>
              <a:t>實作方法</a:t>
            </a:r>
            <a:endParaRPr kumimoji="1"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xmlns="" id="{F981EB6C-4523-4DE5-A818-FA8EB1BB2032}"/>
              </a:ext>
            </a:extLst>
          </p:cNvPr>
          <p:cNvSpPr/>
          <p:nvPr/>
        </p:nvSpPr>
        <p:spPr>
          <a:xfrm>
            <a:off x="2727183" y="1163700"/>
            <a:ext cx="7018983" cy="2676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xmlns="" id="{7D355EF9-725D-4C66-A614-28246A2B0B1C}"/>
              </a:ext>
            </a:extLst>
          </p:cNvPr>
          <p:cNvSpPr/>
          <p:nvPr/>
        </p:nvSpPr>
        <p:spPr>
          <a:xfrm>
            <a:off x="2727183" y="809757"/>
            <a:ext cx="691862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09585"/>
            <a:r>
              <a:rPr kumimoji="1" lang="en-US" altLang="zh-TW" sz="40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0"/>
                <a:ea typeface="Microsoft YaHei" charset="0"/>
              </a:rPr>
              <a:t>Lenet</a:t>
            </a:r>
            <a:r>
              <a:rPr kumimoji="1" lang="zh-TW" altLang="en-US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0"/>
                <a:ea typeface="Microsoft YaHei" charset="0"/>
              </a:rPr>
              <a:t>架構</a:t>
            </a:r>
            <a:endParaRPr kumimoji="1" lang="zh-CN" altLang="en-US" sz="4000" b="1" dirty="0">
              <a:solidFill>
                <a:schemeClr val="tx1">
                  <a:lumMod val="75000"/>
                  <a:lumOff val="25000"/>
                </a:schemeClr>
              </a:solidFill>
              <a:latin typeface="Microsoft YaHei" charset="0"/>
              <a:ea typeface="Microsoft YaHei" charset="0"/>
            </a:endParaRPr>
          </a:p>
        </p:txBody>
      </p:sp>
      <p:pic>
        <p:nvPicPr>
          <p:cNvPr id="1027" name="Picture 3" descr="C:\Users\USER\大數據\BigData\static\img\back\LeNet_1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6" r="1538"/>
          <a:stretch/>
        </p:blipFill>
        <p:spPr bwMode="auto">
          <a:xfrm>
            <a:off x="98113" y="1917269"/>
            <a:ext cx="12022164" cy="3551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0595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</a:t>
            </a:r>
            <a:r>
              <a:rPr kumimoji="1" lang="en-US" altLang="zh-TW" dirty="0"/>
              <a:t>2</a:t>
            </a:r>
            <a:r>
              <a:rPr kumimoji="1" lang="zh-CN" altLang="en-US" dirty="0"/>
              <a:t> </a:t>
            </a:r>
            <a:r>
              <a:rPr kumimoji="1" lang="zh-TW" altLang="en-US" dirty="0"/>
              <a:t>實作方法</a:t>
            </a:r>
            <a:endParaRPr kumimoji="1"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xmlns="" id="{F981EB6C-4523-4DE5-A818-FA8EB1BB2032}"/>
              </a:ext>
            </a:extLst>
          </p:cNvPr>
          <p:cNvSpPr/>
          <p:nvPr/>
        </p:nvSpPr>
        <p:spPr>
          <a:xfrm>
            <a:off x="2727183" y="1163700"/>
            <a:ext cx="7018983" cy="2676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xmlns="" id="{7D355EF9-725D-4C66-A614-28246A2B0B1C}"/>
              </a:ext>
            </a:extLst>
          </p:cNvPr>
          <p:cNvSpPr/>
          <p:nvPr/>
        </p:nvSpPr>
        <p:spPr>
          <a:xfrm>
            <a:off x="2727183" y="809757"/>
            <a:ext cx="691862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09585"/>
            <a:r>
              <a:rPr kumimoji="1" lang="zh-TW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0"/>
                <a:ea typeface="Microsoft YaHei" charset="0"/>
              </a:rPr>
              <a:t>資料集</a:t>
            </a:r>
            <a:endParaRPr kumimoji="1" lang="zh-CN" altLang="en-US" sz="4000" b="1" dirty="0">
              <a:solidFill>
                <a:schemeClr val="tx1">
                  <a:lumMod val="75000"/>
                  <a:lumOff val="25000"/>
                </a:schemeClr>
              </a:solidFill>
              <a:latin typeface="Microsoft YaHei" charset="0"/>
              <a:ea typeface="Microsoft YaHei" charset="0"/>
            </a:endParaRPr>
          </a:p>
        </p:txBody>
      </p:sp>
      <p:sp>
        <p:nvSpPr>
          <p:cNvPr id="6" name="內容版面配置區 2"/>
          <p:cNvSpPr txBox="1">
            <a:spLocks/>
          </p:cNvSpPr>
          <p:nvPr/>
        </p:nvSpPr>
        <p:spPr>
          <a:xfrm>
            <a:off x="1468242" y="1431329"/>
            <a:ext cx="9380989" cy="452596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MNIST </a:t>
            </a:r>
            <a:r>
              <a:rPr lang="zh-TW" altLang="en-US" dirty="0"/>
              <a:t>資料</a:t>
            </a:r>
            <a:r>
              <a:rPr lang="zh-TW" altLang="en-US" dirty="0" smtClean="0"/>
              <a:t>集（</a:t>
            </a:r>
            <a:r>
              <a:rPr lang="en-US" altLang="zh-TW" dirty="0" smtClean="0">
                <a:hlinkClick r:id="rId3"/>
              </a:rPr>
              <a:t>http</a:t>
            </a:r>
            <a:r>
              <a:rPr lang="en-US" altLang="zh-TW" dirty="0">
                <a:hlinkClick r:id="rId3"/>
              </a:rPr>
              <a:t>://yann.lecun.com/exdb/mnist</a:t>
            </a:r>
            <a:r>
              <a:rPr lang="en-US" altLang="zh-TW" dirty="0" smtClean="0">
                <a:hlinkClick r:id="rId3"/>
              </a:rPr>
              <a:t>/</a:t>
            </a:r>
            <a:r>
              <a:rPr lang="zh-TW" altLang="en-US" dirty="0" smtClean="0"/>
              <a:t> ）</a:t>
            </a:r>
            <a:endParaRPr lang="en-US" altLang="zh-TW" dirty="0" smtClean="0"/>
          </a:p>
          <a:p>
            <a:endParaRPr lang="zh-TW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9780" y="2344623"/>
            <a:ext cx="10583851" cy="14258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 descr="C:\Users\USER\大數據\BigData\static\img\back\80808578_591086025026020_3429903244124487680_n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07"/>
          <a:stretch/>
        </p:blipFill>
        <p:spPr bwMode="auto">
          <a:xfrm>
            <a:off x="5155792" y="3838574"/>
            <a:ext cx="5386156" cy="3019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3504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</a:t>
            </a:r>
            <a:r>
              <a:rPr kumimoji="1" lang="en-US" altLang="zh-TW" dirty="0"/>
              <a:t>2</a:t>
            </a:r>
            <a:r>
              <a:rPr kumimoji="1" lang="zh-CN" altLang="en-US" dirty="0"/>
              <a:t> </a:t>
            </a:r>
            <a:r>
              <a:rPr kumimoji="1" lang="zh-TW" altLang="en-US" dirty="0"/>
              <a:t>實作方法</a:t>
            </a:r>
            <a:endParaRPr kumimoji="1"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xmlns="" id="{F981EB6C-4523-4DE5-A818-FA8EB1BB2032}"/>
              </a:ext>
            </a:extLst>
          </p:cNvPr>
          <p:cNvSpPr/>
          <p:nvPr/>
        </p:nvSpPr>
        <p:spPr>
          <a:xfrm>
            <a:off x="2727183" y="1163700"/>
            <a:ext cx="7018983" cy="2676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xmlns="" id="{7D355EF9-725D-4C66-A614-28246A2B0B1C}"/>
              </a:ext>
            </a:extLst>
          </p:cNvPr>
          <p:cNvSpPr/>
          <p:nvPr/>
        </p:nvSpPr>
        <p:spPr>
          <a:xfrm>
            <a:off x="2727183" y="809757"/>
            <a:ext cx="691862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09585"/>
            <a:r>
              <a:rPr kumimoji="1" lang="en-US" altLang="zh-TW" sz="40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0"/>
                <a:ea typeface="Microsoft YaHei" charset="0"/>
              </a:rPr>
              <a:t>Lenet</a:t>
            </a:r>
            <a:r>
              <a:rPr kumimoji="1" lang="zh-TW" altLang="en-US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0"/>
                <a:ea typeface="Microsoft YaHei" charset="0"/>
              </a:rPr>
              <a:t>架構</a:t>
            </a:r>
            <a:r>
              <a:rPr kumimoji="1" lang="en-US" altLang="zh-TW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0"/>
                <a:ea typeface="Microsoft YaHei" charset="0"/>
              </a:rPr>
              <a:t>-1</a:t>
            </a:r>
            <a:endParaRPr kumimoji="1" lang="zh-CN" altLang="en-US" sz="4000" b="1" dirty="0">
              <a:solidFill>
                <a:schemeClr val="tx1">
                  <a:lumMod val="75000"/>
                  <a:lumOff val="25000"/>
                </a:schemeClr>
              </a:solidFill>
              <a:latin typeface="Microsoft YaHei" charset="0"/>
              <a:ea typeface="Microsoft YaHei" charset="0"/>
            </a:endParaRPr>
          </a:p>
        </p:txBody>
      </p:sp>
      <p:pic>
        <p:nvPicPr>
          <p:cNvPr id="1027" name="Picture 3" descr="C:\Users\USER\大數據\BigData\static\img\back\LeNet_1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6" r="1538"/>
          <a:stretch/>
        </p:blipFill>
        <p:spPr bwMode="auto">
          <a:xfrm>
            <a:off x="98113" y="1917269"/>
            <a:ext cx="12022164" cy="3551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/>
          <p:cNvSpPr/>
          <p:nvPr/>
        </p:nvSpPr>
        <p:spPr>
          <a:xfrm>
            <a:off x="1510731" y="4940675"/>
            <a:ext cx="1387901" cy="385512"/>
          </a:xfrm>
          <a:prstGeom prst="rect">
            <a:avLst/>
          </a:prstGeom>
          <a:noFill/>
          <a:ln w="38100">
            <a:solidFill>
              <a:srgbClr val="F23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5415244" y="4940675"/>
            <a:ext cx="1387901" cy="385512"/>
          </a:xfrm>
          <a:prstGeom prst="rect">
            <a:avLst/>
          </a:prstGeom>
          <a:noFill/>
          <a:ln w="38100">
            <a:solidFill>
              <a:srgbClr val="F23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矩形 2"/>
          <p:cNvSpPr/>
          <p:nvPr/>
        </p:nvSpPr>
        <p:spPr>
          <a:xfrm rot="19081465">
            <a:off x="6042676" y="1505996"/>
            <a:ext cx="1548699" cy="4360819"/>
          </a:xfrm>
          <a:prstGeom prst="rect">
            <a:avLst/>
          </a:prstGeom>
          <a:solidFill>
            <a:schemeClr val="bg1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36687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</a:t>
            </a:r>
            <a:r>
              <a:rPr kumimoji="1" lang="en-US" altLang="zh-TW" dirty="0"/>
              <a:t>2</a:t>
            </a:r>
            <a:r>
              <a:rPr kumimoji="1" lang="zh-CN" altLang="en-US" dirty="0"/>
              <a:t> </a:t>
            </a:r>
            <a:r>
              <a:rPr kumimoji="1" lang="zh-TW" altLang="en-US" dirty="0"/>
              <a:t>實作方法</a:t>
            </a:r>
            <a:endParaRPr kumimoji="1"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xmlns="" id="{F981EB6C-4523-4DE5-A818-FA8EB1BB2032}"/>
              </a:ext>
            </a:extLst>
          </p:cNvPr>
          <p:cNvSpPr/>
          <p:nvPr/>
        </p:nvSpPr>
        <p:spPr>
          <a:xfrm>
            <a:off x="2727183" y="1163700"/>
            <a:ext cx="7018983" cy="2676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xmlns="" id="{7D355EF9-725D-4C66-A614-28246A2B0B1C}"/>
              </a:ext>
            </a:extLst>
          </p:cNvPr>
          <p:cNvSpPr/>
          <p:nvPr/>
        </p:nvSpPr>
        <p:spPr>
          <a:xfrm>
            <a:off x="2727183" y="809757"/>
            <a:ext cx="691862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09585"/>
            <a:r>
              <a:rPr kumimoji="1" lang="en-US" altLang="zh-TW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0"/>
                <a:ea typeface="Microsoft YaHei" charset="0"/>
              </a:rPr>
              <a:t>CNN</a:t>
            </a:r>
            <a:endParaRPr kumimoji="1" lang="zh-CN" altLang="en-US" sz="4000" b="1" dirty="0">
              <a:solidFill>
                <a:schemeClr val="tx1">
                  <a:lumMod val="75000"/>
                  <a:lumOff val="25000"/>
                </a:schemeClr>
              </a:solidFill>
              <a:latin typeface="Microsoft YaHei" charset="0"/>
              <a:ea typeface="Microsoft YaHei" charset="0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310" y="2030221"/>
            <a:ext cx="6562336" cy="30734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矩形 6"/>
          <p:cNvSpPr/>
          <p:nvPr/>
        </p:nvSpPr>
        <p:spPr>
          <a:xfrm>
            <a:off x="1614310" y="2030221"/>
            <a:ext cx="2160240" cy="1944216"/>
          </a:xfrm>
          <a:prstGeom prst="rect">
            <a:avLst/>
          </a:prstGeom>
          <a:ln w="7620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2262382" y="2030221"/>
            <a:ext cx="2160240" cy="1944216"/>
          </a:xfrm>
          <a:prstGeom prst="rect">
            <a:avLst/>
          </a:prstGeom>
          <a:ln w="7620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2910454" y="2030221"/>
            <a:ext cx="2160240" cy="1944216"/>
          </a:xfrm>
          <a:prstGeom prst="rect">
            <a:avLst/>
          </a:prstGeom>
          <a:ln w="7620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1637728" y="2594862"/>
            <a:ext cx="2160240" cy="1944216"/>
          </a:xfrm>
          <a:prstGeom prst="rect">
            <a:avLst/>
          </a:prstGeom>
          <a:ln w="7620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2262382" y="2594862"/>
            <a:ext cx="2160240" cy="1944216"/>
          </a:xfrm>
          <a:prstGeom prst="rect">
            <a:avLst/>
          </a:prstGeom>
          <a:ln w="7620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2910454" y="2594862"/>
            <a:ext cx="2160240" cy="1944216"/>
          </a:xfrm>
          <a:prstGeom prst="rect">
            <a:avLst/>
          </a:prstGeom>
          <a:ln w="7620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/>
          <p:cNvSpPr/>
          <p:nvPr/>
        </p:nvSpPr>
        <p:spPr>
          <a:xfrm>
            <a:off x="1631649" y="3172529"/>
            <a:ext cx="2160240" cy="1944216"/>
          </a:xfrm>
          <a:prstGeom prst="rect">
            <a:avLst/>
          </a:prstGeom>
          <a:ln w="7620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/>
          <p:cNvSpPr/>
          <p:nvPr/>
        </p:nvSpPr>
        <p:spPr>
          <a:xfrm>
            <a:off x="2241535" y="3172529"/>
            <a:ext cx="2160240" cy="1944216"/>
          </a:xfrm>
          <a:prstGeom prst="rect">
            <a:avLst/>
          </a:prstGeom>
          <a:ln w="7620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/>
          <p:cNvSpPr/>
          <p:nvPr/>
        </p:nvSpPr>
        <p:spPr>
          <a:xfrm>
            <a:off x="2910454" y="3172529"/>
            <a:ext cx="2160240" cy="1944216"/>
          </a:xfrm>
          <a:prstGeom prst="rect">
            <a:avLst/>
          </a:prstGeom>
          <a:ln w="7620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6365" y="2837500"/>
            <a:ext cx="2361975" cy="2266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向右箭號 2"/>
          <p:cNvSpPr/>
          <p:nvPr/>
        </p:nvSpPr>
        <p:spPr>
          <a:xfrm>
            <a:off x="8629650" y="3827735"/>
            <a:ext cx="457200" cy="5684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內容版面配置區 2"/>
              <p:cNvSpPr txBox="1">
                <a:spLocks/>
              </p:cNvSpPr>
              <p:nvPr/>
            </p:nvSpPr>
            <p:spPr>
              <a:xfrm>
                <a:off x="171450" y="5457825"/>
                <a:ext cx="12192000" cy="585192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altLang="zh-TW" dirty="0" smtClean="0"/>
                  <a:t>1</a:t>
                </a:r>
                <a:r>
                  <a:rPr lang="en-US" altLang="zh-TW" baseline="30000" dirty="0" smtClean="0"/>
                  <a:t>st</a:t>
                </a:r>
                <a:r>
                  <a:rPr lang="en-US" altLang="zh-TW" dirty="0" smtClean="0"/>
                  <a:t> CNN          32*32                            5*5    </a:t>
                </a:r>
                <a14:m>
                  <m:oMath xmlns:m="http://schemas.openxmlformats.org/officeDocument/2006/math">
                    <m:r>
                      <a:rPr lang="en-US" altLang="zh-TW" i="1" smtClean="0">
                        <a:latin typeface="Cambria Math"/>
                        <a:ea typeface="Cambria Math"/>
                      </a:rPr>
                      <m:t>×</m:t>
                    </m:r>
                    <m:r>
                      <a:rPr lang="en-US" altLang="zh-TW" b="0" i="1" smtClean="0">
                        <a:latin typeface="Cambria Math"/>
                        <a:ea typeface="Cambria Math"/>
                      </a:rPr>
                      <m:t>6</m:t>
                    </m:r>
                    <m:r>
                      <m:rPr>
                        <m:nor/>
                      </m:rPr>
                      <a:rPr lang="en-US" altLang="zh-TW" b="0" i="0" smtClean="0">
                        <a:latin typeface="Cambria Math"/>
                        <a:ea typeface="Cambria Math"/>
                      </a:rPr>
                      <m:t>                         28</m:t>
                    </m:r>
                    <m:r>
                      <m:rPr>
                        <m:nor/>
                      </m:rPr>
                      <a:rPr lang="en-US" altLang="zh-TW" dirty="0"/>
                      <m:t>∗</m:t>
                    </m:r>
                    <m:r>
                      <m:rPr>
                        <m:nor/>
                      </m:rPr>
                      <a:rPr lang="en-US" altLang="zh-TW" b="0" i="0" dirty="0" smtClean="0"/>
                      <m:t>28</m:t>
                    </m:r>
                    <m:r>
                      <m:rPr>
                        <m:nor/>
                      </m:rPr>
                      <a:rPr lang="en-US" altLang="zh-TW" dirty="0"/>
                      <m:t>    </m:t>
                    </m:r>
                    <m:r>
                      <a:rPr lang="en-US" altLang="zh-TW" i="1">
                        <a:latin typeface="Cambria Math"/>
                        <a:ea typeface="Cambria Math"/>
                      </a:rPr>
                      <m:t>×6 </m:t>
                    </m:r>
                  </m:oMath>
                </a14:m>
                <a:endParaRPr lang="en-US" altLang="zh-TW" dirty="0" smtClean="0"/>
              </a:p>
              <a:p>
                <a:pPr marL="0" indent="0">
                  <a:buNone/>
                </a:pPr>
                <a:r>
                  <a:rPr lang="en-US" altLang="zh-TW" dirty="0" smtClean="0"/>
                  <a:t>2</a:t>
                </a:r>
                <a:r>
                  <a:rPr lang="en-US" altLang="zh-TW" baseline="30000" dirty="0" smtClean="0"/>
                  <a:t>nd</a:t>
                </a:r>
                <a:r>
                  <a:rPr lang="en-US" altLang="zh-TW" dirty="0" smtClean="0"/>
                  <a:t> </a:t>
                </a:r>
                <a:r>
                  <a:rPr lang="en-US" altLang="zh-TW" dirty="0"/>
                  <a:t>CNN        </a:t>
                </a:r>
                <a:r>
                  <a:rPr lang="en-US" altLang="zh-TW" dirty="0" smtClean="0"/>
                  <a:t>14*14                             5*5   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/>
                        <a:ea typeface="Cambria Math"/>
                      </a:rPr>
                      <m:t>×</m:t>
                    </m:r>
                    <m:r>
                      <a:rPr lang="en-US" altLang="zh-TW" b="0" i="1" smtClean="0">
                        <a:latin typeface="Cambria Math"/>
                        <a:ea typeface="Cambria Math"/>
                      </a:rPr>
                      <m:t>1</m:t>
                    </m:r>
                    <m:r>
                      <a:rPr lang="en-US" altLang="zh-TW" i="1">
                        <a:latin typeface="Cambria Math"/>
                        <a:ea typeface="Cambria Math"/>
                      </a:rPr>
                      <m:t>6</m:t>
                    </m:r>
                    <m:r>
                      <m:rPr>
                        <m:nor/>
                      </m:rPr>
                      <a:rPr lang="en-US" altLang="zh-TW">
                        <a:latin typeface="Cambria Math"/>
                        <a:ea typeface="Cambria Math"/>
                      </a:rPr>
                      <m:t>                      </m:t>
                    </m:r>
                    <m:r>
                      <m:rPr>
                        <m:nor/>
                      </m:rPr>
                      <a:rPr lang="en-US" altLang="zh-TW" b="0" i="0" smtClean="0">
                        <a:latin typeface="Cambria Math"/>
                        <a:ea typeface="Cambria Math"/>
                      </a:rPr>
                      <m:t>10</m:t>
                    </m:r>
                    <m:r>
                      <m:rPr>
                        <m:nor/>
                      </m:rPr>
                      <a:rPr lang="en-US" altLang="zh-TW" dirty="0"/>
                      <m:t>∗</m:t>
                    </m:r>
                    <m:r>
                      <m:rPr>
                        <m:nor/>
                      </m:rPr>
                      <a:rPr lang="en-US" altLang="zh-TW" b="0" i="0" dirty="0" smtClean="0"/>
                      <m:t>10</m:t>
                    </m:r>
                    <m:r>
                      <m:rPr>
                        <m:nor/>
                      </m:rPr>
                      <a:rPr lang="en-US" altLang="zh-TW" dirty="0"/>
                      <m:t>    </m:t>
                    </m:r>
                    <m:r>
                      <a:rPr lang="en-US" altLang="zh-TW" i="1">
                        <a:latin typeface="Cambria Math"/>
                        <a:ea typeface="Cambria Math"/>
                      </a:rPr>
                      <m:t>×</m:t>
                    </m:r>
                    <m:r>
                      <a:rPr lang="en-US" altLang="zh-TW" b="0" i="1" smtClean="0">
                        <a:latin typeface="Cambria Math"/>
                        <a:ea typeface="Cambria Math"/>
                      </a:rPr>
                      <m:t>1</m:t>
                    </m:r>
                    <m:r>
                      <a:rPr lang="en-US" altLang="zh-TW" i="1">
                        <a:latin typeface="Cambria Math"/>
                        <a:ea typeface="Cambria Math"/>
                      </a:rPr>
                      <m:t>6 </m:t>
                    </m:r>
                  </m:oMath>
                </a14:m>
                <a:endParaRPr lang="zh-TW" altLang="en-US" dirty="0"/>
              </a:p>
              <a:p>
                <a:pPr marL="0" indent="0">
                  <a:buNone/>
                </a:pPr>
                <a:endParaRPr lang="zh-TW" altLang="en-US" dirty="0"/>
              </a:p>
              <a:p>
                <a:pPr marL="0" indent="0">
                  <a:buNone/>
                </a:pPr>
                <a:endParaRPr lang="zh-TW" altLang="en-US" dirty="0"/>
              </a:p>
              <a:p>
                <a:pPr marL="0" indent="0">
                  <a:buNone/>
                </a:pPr>
                <a:endParaRPr lang="zh-TW" altLang="en-US" dirty="0"/>
              </a:p>
            </p:txBody>
          </p:sp>
        </mc:Choice>
        <mc:Fallback xmlns="">
          <p:sp>
            <p:nvSpPr>
              <p:cNvPr id="18" name="內容版面配置區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450" y="5457825"/>
                <a:ext cx="12192000" cy="585192"/>
              </a:xfrm>
              <a:prstGeom prst="rect">
                <a:avLst/>
              </a:prstGeom>
              <a:blipFill rotWithShape="1">
                <a:blip r:embed="rId5"/>
                <a:stretch>
                  <a:fillRect l="-1000" t="-17708" b="-9791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63504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</a:t>
            </a:r>
            <a:r>
              <a:rPr kumimoji="1" lang="en-US" altLang="zh-TW" dirty="0"/>
              <a:t>2</a:t>
            </a:r>
            <a:r>
              <a:rPr kumimoji="1" lang="zh-CN" altLang="en-US" dirty="0"/>
              <a:t> </a:t>
            </a:r>
            <a:r>
              <a:rPr kumimoji="1" lang="zh-TW" altLang="en-US" dirty="0"/>
              <a:t>實作方法</a:t>
            </a:r>
            <a:endParaRPr kumimoji="1"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xmlns="" id="{F981EB6C-4523-4DE5-A818-FA8EB1BB2032}"/>
              </a:ext>
            </a:extLst>
          </p:cNvPr>
          <p:cNvSpPr/>
          <p:nvPr/>
        </p:nvSpPr>
        <p:spPr>
          <a:xfrm>
            <a:off x="2727183" y="1163700"/>
            <a:ext cx="7018983" cy="2676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xmlns="" id="{7D355EF9-725D-4C66-A614-28246A2B0B1C}"/>
              </a:ext>
            </a:extLst>
          </p:cNvPr>
          <p:cNvSpPr/>
          <p:nvPr/>
        </p:nvSpPr>
        <p:spPr>
          <a:xfrm>
            <a:off x="2727183" y="809757"/>
            <a:ext cx="691862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09585"/>
            <a:r>
              <a:rPr kumimoji="1" lang="en-US" altLang="zh-TW" sz="40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0"/>
                <a:ea typeface="Microsoft YaHei" charset="0"/>
              </a:rPr>
              <a:t>Lenet</a:t>
            </a:r>
            <a:r>
              <a:rPr kumimoji="1" lang="zh-TW" altLang="en-US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0"/>
                <a:ea typeface="Microsoft YaHei" charset="0"/>
              </a:rPr>
              <a:t>架構</a:t>
            </a:r>
            <a:r>
              <a:rPr kumimoji="1" lang="en-US" altLang="zh-TW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0"/>
                <a:ea typeface="Microsoft YaHei" charset="0"/>
              </a:rPr>
              <a:t>-2</a:t>
            </a:r>
            <a:endParaRPr kumimoji="1" lang="zh-CN" altLang="en-US" sz="4000" b="1" dirty="0">
              <a:solidFill>
                <a:schemeClr val="tx1">
                  <a:lumMod val="75000"/>
                  <a:lumOff val="25000"/>
                </a:schemeClr>
              </a:solidFill>
              <a:latin typeface="Microsoft YaHei" charset="0"/>
              <a:ea typeface="Microsoft YaHei" charset="0"/>
            </a:endParaRPr>
          </a:p>
        </p:txBody>
      </p:sp>
      <p:pic>
        <p:nvPicPr>
          <p:cNvPr id="1027" name="Picture 3" descr="C:\Users\USER\大數據\BigData\static\img\back\LeNet_1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6" r="1538"/>
          <a:stretch/>
        </p:blipFill>
        <p:spPr bwMode="auto">
          <a:xfrm>
            <a:off x="98113" y="1917269"/>
            <a:ext cx="12022164" cy="3551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/>
          <p:cNvSpPr/>
          <p:nvPr/>
        </p:nvSpPr>
        <p:spPr>
          <a:xfrm>
            <a:off x="3682431" y="4940675"/>
            <a:ext cx="1387901" cy="385512"/>
          </a:xfrm>
          <a:prstGeom prst="rect">
            <a:avLst/>
          </a:prstGeom>
          <a:noFill/>
          <a:ln w="38100">
            <a:solidFill>
              <a:srgbClr val="F23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6901144" y="4940675"/>
            <a:ext cx="1387901" cy="385512"/>
          </a:xfrm>
          <a:prstGeom prst="rect">
            <a:avLst/>
          </a:prstGeom>
          <a:noFill/>
          <a:ln w="38100">
            <a:solidFill>
              <a:srgbClr val="F23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 rot="19081465">
            <a:off x="6042676" y="1505996"/>
            <a:ext cx="1548699" cy="4360819"/>
          </a:xfrm>
          <a:prstGeom prst="rect">
            <a:avLst/>
          </a:prstGeom>
          <a:solidFill>
            <a:schemeClr val="bg1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7636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</a:t>
            </a:r>
            <a:r>
              <a:rPr kumimoji="1" lang="en-US" altLang="zh-TW" dirty="0"/>
              <a:t>2</a:t>
            </a:r>
            <a:r>
              <a:rPr kumimoji="1" lang="zh-CN" altLang="en-US" dirty="0"/>
              <a:t> </a:t>
            </a:r>
            <a:r>
              <a:rPr kumimoji="1" lang="zh-TW" altLang="en-US" dirty="0"/>
              <a:t>實作方法</a:t>
            </a:r>
            <a:endParaRPr kumimoji="1"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xmlns="" id="{F981EB6C-4523-4DE5-A818-FA8EB1BB2032}"/>
              </a:ext>
            </a:extLst>
          </p:cNvPr>
          <p:cNvSpPr/>
          <p:nvPr/>
        </p:nvSpPr>
        <p:spPr>
          <a:xfrm>
            <a:off x="2727183" y="1163700"/>
            <a:ext cx="7018983" cy="2676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xmlns="" id="{7D355EF9-725D-4C66-A614-28246A2B0B1C}"/>
              </a:ext>
            </a:extLst>
          </p:cNvPr>
          <p:cNvSpPr/>
          <p:nvPr/>
        </p:nvSpPr>
        <p:spPr>
          <a:xfrm>
            <a:off x="2727183" y="809757"/>
            <a:ext cx="691862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09585"/>
            <a:r>
              <a:rPr kumimoji="1" lang="en-US" altLang="zh-TW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0"/>
                <a:ea typeface="Microsoft YaHei" charset="0"/>
              </a:rPr>
              <a:t>Subsampling</a:t>
            </a:r>
            <a:endParaRPr kumimoji="1" lang="zh-CN" altLang="en-US" sz="4000" b="1" dirty="0">
              <a:solidFill>
                <a:schemeClr val="tx1">
                  <a:lumMod val="75000"/>
                  <a:lumOff val="25000"/>
                </a:schemeClr>
              </a:solidFill>
              <a:latin typeface="Microsoft YaHei" charset="0"/>
              <a:ea typeface="Microsoft YaHei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內容版面配置區 2"/>
              <p:cNvSpPr txBox="1">
                <a:spLocks/>
              </p:cNvSpPr>
              <p:nvPr/>
            </p:nvSpPr>
            <p:spPr>
              <a:xfrm>
                <a:off x="468018" y="5457825"/>
                <a:ext cx="12192000" cy="585192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altLang="zh-TW" dirty="0" smtClean="0"/>
                  <a:t>1</a:t>
                </a:r>
                <a:r>
                  <a:rPr lang="en-US" altLang="zh-TW" baseline="30000" dirty="0" smtClean="0"/>
                  <a:t>st</a:t>
                </a:r>
                <a:r>
                  <a:rPr lang="en-US" altLang="zh-TW" dirty="0"/>
                  <a:t> Pooling         </a:t>
                </a:r>
                <a:r>
                  <a:rPr lang="zh-TW" altLang="en-US" dirty="0" smtClean="0"/>
                  <a:t>      </a:t>
                </a:r>
                <a:r>
                  <a:rPr lang="en-US" altLang="zh-TW" dirty="0" smtClean="0"/>
                  <a:t> 28*28    </a:t>
                </a:r>
                <a14:m>
                  <m:oMath xmlns:m="http://schemas.openxmlformats.org/officeDocument/2006/math">
                    <m:r>
                      <a:rPr lang="en-US" altLang="zh-TW" i="1" smtClean="0">
                        <a:latin typeface="Cambria Math"/>
                        <a:ea typeface="Cambria Math"/>
                      </a:rPr>
                      <m:t>×</m:t>
                    </m:r>
                    <m:r>
                      <a:rPr lang="en-US" altLang="zh-TW" b="0" i="1" smtClean="0">
                        <a:latin typeface="Cambria Math"/>
                        <a:ea typeface="Cambria Math"/>
                      </a:rPr>
                      <m:t>   6</m:t>
                    </m:r>
                    <m:r>
                      <m:rPr>
                        <m:nor/>
                      </m:rPr>
                      <a:rPr lang="en-US" altLang="zh-TW" b="0" i="0" smtClean="0">
                        <a:latin typeface="Cambria Math"/>
                        <a:ea typeface="Cambria Math"/>
                      </a:rPr>
                      <m:t>              14</m:t>
                    </m:r>
                    <m:r>
                      <m:rPr>
                        <m:nor/>
                      </m:rPr>
                      <a:rPr lang="en-US" altLang="zh-TW" dirty="0"/>
                      <m:t>∗</m:t>
                    </m:r>
                    <m:r>
                      <m:rPr>
                        <m:nor/>
                      </m:rPr>
                      <a:rPr lang="en-US" altLang="zh-TW" b="0" i="0" dirty="0" smtClean="0"/>
                      <m:t>14</m:t>
                    </m:r>
                    <m:r>
                      <m:rPr>
                        <m:nor/>
                      </m:rPr>
                      <a:rPr lang="en-US" altLang="zh-TW" dirty="0"/>
                      <m:t>   </m:t>
                    </m:r>
                    <m:r>
                      <a:rPr lang="zh-TW" altLang="en-US" b="0" i="1" dirty="0" smtClean="0">
                        <a:latin typeface="Cambria Math"/>
                      </a:rPr>
                      <m:t> </m:t>
                    </m:r>
                    <m:r>
                      <a:rPr lang="en-US" altLang="zh-TW" i="1">
                        <a:latin typeface="Cambria Math"/>
                        <a:ea typeface="Cambria Math"/>
                      </a:rPr>
                      <m:t>×</m:t>
                    </m:r>
                    <m:r>
                      <a:rPr lang="en-US" altLang="zh-TW" b="0" i="1" smtClean="0">
                        <a:latin typeface="Cambria Math"/>
                        <a:ea typeface="Cambria Math"/>
                      </a:rPr>
                      <m:t>  </m:t>
                    </m:r>
                    <m:r>
                      <a:rPr lang="en-US" altLang="zh-TW" i="1">
                        <a:latin typeface="Cambria Math"/>
                        <a:ea typeface="Cambria Math"/>
                      </a:rPr>
                      <m:t>6 </m:t>
                    </m:r>
                  </m:oMath>
                </a14:m>
                <a:endParaRPr lang="en-US" altLang="zh-TW" dirty="0" smtClean="0"/>
              </a:p>
              <a:p>
                <a:pPr marL="0" indent="0">
                  <a:buNone/>
                </a:pPr>
                <a:r>
                  <a:rPr lang="en-US" altLang="zh-TW" dirty="0" smtClean="0"/>
                  <a:t>2</a:t>
                </a:r>
                <a:r>
                  <a:rPr lang="en-US" altLang="zh-TW" baseline="30000" dirty="0" smtClean="0"/>
                  <a:t>nd</a:t>
                </a:r>
                <a:r>
                  <a:rPr lang="en-US" altLang="zh-TW" dirty="0"/>
                  <a:t> Pooling         </a:t>
                </a:r>
                <a:r>
                  <a:rPr lang="zh-TW" altLang="en-US" dirty="0" smtClean="0"/>
                  <a:t>      </a:t>
                </a:r>
                <a:r>
                  <a:rPr lang="en-US" altLang="zh-TW" dirty="0" smtClean="0"/>
                  <a:t>10*10   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/>
                        <a:ea typeface="Cambria Math"/>
                      </a:rPr>
                      <m:t>×</m:t>
                    </m:r>
                    <m:r>
                      <a:rPr lang="en-US" altLang="zh-TW" b="0" i="1" smtClean="0">
                        <a:latin typeface="Cambria Math"/>
                        <a:ea typeface="Cambria Math"/>
                      </a:rPr>
                      <m:t>1</m:t>
                    </m:r>
                    <m:r>
                      <a:rPr lang="en-US" altLang="zh-TW" i="1">
                        <a:latin typeface="Cambria Math"/>
                        <a:ea typeface="Cambria Math"/>
                      </a:rPr>
                      <m:t>6</m:t>
                    </m:r>
                    <m:r>
                      <m:rPr>
                        <m:nor/>
                      </m:rPr>
                      <a:rPr lang="en-US" altLang="zh-TW">
                        <a:latin typeface="Cambria Math"/>
                        <a:ea typeface="Cambria Math"/>
                      </a:rPr>
                      <m:t>       </m:t>
                    </m:r>
                    <m:r>
                      <a:rPr lang="zh-TW" altLang="en-US" b="0" i="1" smtClean="0">
                        <a:latin typeface="Cambria Math"/>
                        <a:ea typeface="Cambria Math"/>
                      </a:rPr>
                      <m:t> </m:t>
                    </m:r>
                    <m:r>
                      <m:rPr>
                        <m:nor/>
                      </m:rPr>
                      <a:rPr lang="en-US" altLang="zh-TW">
                        <a:latin typeface="Cambria Math"/>
                        <a:ea typeface="Cambria Math"/>
                      </a:rPr>
                      <m:t>       </m:t>
                    </m:r>
                    <m:r>
                      <m:rPr>
                        <m:nor/>
                      </m:rPr>
                      <a:rPr lang="en-US" altLang="zh-TW" b="0" i="0" smtClean="0">
                        <a:latin typeface="Cambria Math"/>
                        <a:ea typeface="Cambria Math"/>
                      </a:rPr>
                      <m:t>5 </m:t>
                    </m:r>
                    <m:r>
                      <m:rPr>
                        <m:nor/>
                      </m:rPr>
                      <a:rPr lang="en-US" altLang="zh-TW" dirty="0"/>
                      <m:t>∗</m:t>
                    </m:r>
                    <m:r>
                      <m:rPr>
                        <m:nor/>
                      </m:rPr>
                      <a:rPr lang="en-US" altLang="zh-TW" b="0" i="0" dirty="0" smtClean="0"/>
                      <m:t> 5</m:t>
                    </m:r>
                    <m:r>
                      <m:rPr>
                        <m:nor/>
                      </m:rPr>
                      <a:rPr lang="en-US" altLang="zh-TW" dirty="0"/>
                      <m:t>  </m:t>
                    </m:r>
                    <m:r>
                      <m:rPr>
                        <m:nor/>
                      </m:rPr>
                      <a:rPr lang="en-US" altLang="zh-TW" b="0" i="0" dirty="0" smtClean="0"/>
                      <m:t> </m:t>
                    </m:r>
                    <m:r>
                      <m:rPr>
                        <m:nor/>
                      </m:rPr>
                      <a:rPr lang="en-US" altLang="zh-TW" dirty="0"/>
                      <m:t>  </m:t>
                    </m:r>
                    <m:r>
                      <a:rPr lang="en-US" altLang="zh-TW" i="1">
                        <a:latin typeface="Cambria Math"/>
                        <a:ea typeface="Cambria Math"/>
                      </a:rPr>
                      <m:t>×</m:t>
                    </m:r>
                    <m:r>
                      <a:rPr lang="en-US" altLang="zh-TW" b="0" i="1" smtClean="0">
                        <a:latin typeface="Cambria Math"/>
                        <a:ea typeface="Cambria Math"/>
                      </a:rPr>
                      <m:t>1</m:t>
                    </m:r>
                    <m:r>
                      <a:rPr lang="en-US" altLang="zh-TW" i="1">
                        <a:latin typeface="Cambria Math"/>
                        <a:ea typeface="Cambria Math"/>
                      </a:rPr>
                      <m:t>6 </m:t>
                    </m:r>
                  </m:oMath>
                </a14:m>
                <a:endParaRPr lang="zh-TW" altLang="en-US" dirty="0" smtClean="0"/>
              </a:p>
            </p:txBody>
          </p:sp>
        </mc:Choice>
        <mc:Fallback>
          <p:sp>
            <p:nvSpPr>
              <p:cNvPr id="18" name="內容版面配置區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018" y="5457825"/>
                <a:ext cx="12192000" cy="585192"/>
              </a:xfrm>
              <a:prstGeom prst="rect">
                <a:avLst/>
              </a:prstGeom>
              <a:blipFill rotWithShape="1">
                <a:blip r:embed="rId3"/>
                <a:stretch>
                  <a:fillRect l="-1050" t="-17708" b="-9791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463" y="2200275"/>
            <a:ext cx="5396441" cy="33002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1573" y="1600200"/>
            <a:ext cx="6292215" cy="514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" name="內容版面配置區 2"/>
          <p:cNvSpPr txBox="1">
            <a:spLocks/>
          </p:cNvSpPr>
          <p:nvPr/>
        </p:nvSpPr>
        <p:spPr>
          <a:xfrm>
            <a:off x="677394" y="1431329"/>
            <a:ext cx="9380989" cy="452596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 smtClean="0"/>
              <a:t>原始計算</a:t>
            </a:r>
            <a:r>
              <a:rPr lang="zh-TW" altLang="en-US" dirty="0"/>
              <a:t>：</a:t>
            </a:r>
            <a:endParaRPr lang="en-US" altLang="zh-TW" dirty="0" smtClean="0"/>
          </a:p>
          <a:p>
            <a:endParaRPr lang="en-US" altLang="zh-TW" dirty="0"/>
          </a:p>
          <a:p>
            <a:r>
              <a:rPr lang="zh-TW" altLang="en-US" dirty="0" smtClean="0"/>
              <a:t>實作方法：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99947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</a:t>
            </a:r>
            <a:r>
              <a:rPr kumimoji="1" lang="en-US" altLang="zh-TW" dirty="0"/>
              <a:t>2</a:t>
            </a:r>
            <a:r>
              <a:rPr kumimoji="1" lang="zh-CN" altLang="en-US" dirty="0"/>
              <a:t> </a:t>
            </a:r>
            <a:r>
              <a:rPr kumimoji="1" lang="zh-TW" altLang="en-US" dirty="0"/>
              <a:t>實作方法</a:t>
            </a:r>
            <a:endParaRPr kumimoji="1"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xmlns="" id="{F981EB6C-4523-4DE5-A818-FA8EB1BB2032}"/>
              </a:ext>
            </a:extLst>
          </p:cNvPr>
          <p:cNvSpPr/>
          <p:nvPr/>
        </p:nvSpPr>
        <p:spPr>
          <a:xfrm>
            <a:off x="2727183" y="1163700"/>
            <a:ext cx="7018983" cy="2676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xmlns="" id="{7D355EF9-725D-4C66-A614-28246A2B0B1C}"/>
              </a:ext>
            </a:extLst>
          </p:cNvPr>
          <p:cNvSpPr/>
          <p:nvPr/>
        </p:nvSpPr>
        <p:spPr>
          <a:xfrm>
            <a:off x="2727183" y="809757"/>
            <a:ext cx="691862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09585"/>
            <a:r>
              <a:rPr kumimoji="1" lang="en-US" altLang="zh-TW" sz="40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0"/>
                <a:ea typeface="Microsoft YaHei" charset="0"/>
              </a:rPr>
              <a:t>Lenet</a:t>
            </a:r>
            <a:r>
              <a:rPr kumimoji="1" lang="zh-TW" altLang="en-US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0"/>
                <a:ea typeface="Microsoft YaHei" charset="0"/>
              </a:rPr>
              <a:t>架構</a:t>
            </a:r>
            <a:r>
              <a:rPr kumimoji="1" lang="en-US" altLang="zh-TW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0"/>
                <a:ea typeface="Microsoft YaHei" charset="0"/>
              </a:rPr>
              <a:t>-3</a:t>
            </a:r>
            <a:endParaRPr kumimoji="1" lang="zh-CN" altLang="en-US" sz="4000" b="1" dirty="0">
              <a:solidFill>
                <a:schemeClr val="tx1">
                  <a:lumMod val="75000"/>
                  <a:lumOff val="25000"/>
                </a:schemeClr>
              </a:solidFill>
              <a:latin typeface="Microsoft YaHei" charset="0"/>
              <a:ea typeface="Microsoft YaHei" charset="0"/>
            </a:endParaRPr>
          </a:p>
        </p:txBody>
      </p:sp>
      <p:pic>
        <p:nvPicPr>
          <p:cNvPr id="1027" name="Picture 3" descr="C:\Users\USER\大數據\BigData\static\img\back\LeNet_1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6" r="1538"/>
          <a:stretch/>
        </p:blipFill>
        <p:spPr bwMode="auto">
          <a:xfrm>
            <a:off x="98113" y="1917269"/>
            <a:ext cx="12022164" cy="3551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矩形 6"/>
          <p:cNvSpPr/>
          <p:nvPr/>
        </p:nvSpPr>
        <p:spPr>
          <a:xfrm>
            <a:off x="8072719" y="4740650"/>
            <a:ext cx="1387901" cy="192756"/>
          </a:xfrm>
          <a:prstGeom prst="rect">
            <a:avLst/>
          </a:prstGeom>
          <a:noFill/>
          <a:ln w="38100">
            <a:solidFill>
              <a:srgbClr val="F23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8882344" y="5007350"/>
            <a:ext cx="1387901" cy="192756"/>
          </a:xfrm>
          <a:prstGeom prst="rect">
            <a:avLst/>
          </a:prstGeom>
          <a:noFill/>
          <a:ln w="38100">
            <a:solidFill>
              <a:srgbClr val="F23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35626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</a:t>
            </a:r>
            <a:r>
              <a:rPr kumimoji="1" lang="en-US" altLang="zh-TW" dirty="0"/>
              <a:t>2</a:t>
            </a:r>
            <a:r>
              <a:rPr kumimoji="1" lang="zh-CN" altLang="en-US" dirty="0"/>
              <a:t> </a:t>
            </a:r>
            <a:r>
              <a:rPr kumimoji="1" lang="zh-TW" altLang="en-US" dirty="0"/>
              <a:t>實作方法</a:t>
            </a:r>
            <a:endParaRPr kumimoji="1"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xmlns="" id="{F981EB6C-4523-4DE5-A818-FA8EB1BB2032}"/>
              </a:ext>
            </a:extLst>
          </p:cNvPr>
          <p:cNvSpPr/>
          <p:nvPr/>
        </p:nvSpPr>
        <p:spPr>
          <a:xfrm>
            <a:off x="2727183" y="1163700"/>
            <a:ext cx="7018983" cy="2676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xmlns="" id="{7D355EF9-725D-4C66-A614-28246A2B0B1C}"/>
              </a:ext>
            </a:extLst>
          </p:cNvPr>
          <p:cNvSpPr/>
          <p:nvPr/>
        </p:nvSpPr>
        <p:spPr>
          <a:xfrm>
            <a:off x="2727183" y="809757"/>
            <a:ext cx="691862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09585"/>
            <a:r>
              <a:rPr kumimoji="1" lang="en-US" altLang="zh-TW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0"/>
                <a:ea typeface="Microsoft YaHei" charset="0"/>
              </a:rPr>
              <a:t>FULL CONENT LAYER</a:t>
            </a:r>
            <a:endParaRPr kumimoji="1" lang="zh-CN" altLang="en-US" sz="4000" b="1" dirty="0">
              <a:solidFill>
                <a:schemeClr val="tx1">
                  <a:lumMod val="75000"/>
                  <a:lumOff val="25000"/>
                </a:schemeClr>
              </a:solidFill>
              <a:latin typeface="Microsoft YaHei" charset="0"/>
              <a:ea typeface="Microsoft YaHei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內容版面配置區 2"/>
              <p:cNvSpPr txBox="1">
                <a:spLocks/>
              </p:cNvSpPr>
              <p:nvPr/>
            </p:nvSpPr>
            <p:spPr>
              <a:xfrm>
                <a:off x="171450" y="5457825"/>
                <a:ext cx="12192000" cy="585192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altLang="zh-TW" dirty="0" smtClean="0"/>
                  <a:t>1</a:t>
                </a:r>
                <a:r>
                  <a:rPr lang="en-US" altLang="zh-TW" baseline="30000" dirty="0" smtClean="0"/>
                  <a:t>st</a:t>
                </a:r>
                <a:r>
                  <a:rPr lang="en-US" altLang="zh-TW" dirty="0" smtClean="0"/>
                  <a:t> </a:t>
                </a:r>
                <a:r>
                  <a:rPr lang="en-US" altLang="zh-TW" dirty="0" smtClean="0"/>
                  <a:t>FC                                                           </a:t>
                </a:r>
                <a:r>
                  <a:rPr lang="en-US" altLang="zh-TW" dirty="0"/>
                  <a:t>84*120 </a:t>
                </a:r>
                <a:r>
                  <a:rPr lang="en-US" altLang="zh-TW" dirty="0" smtClean="0"/>
                  <a:t>             120*1    </a:t>
                </a:r>
                <a14:m>
                  <m:oMath xmlns:m="http://schemas.openxmlformats.org/officeDocument/2006/math">
                    <m:r>
                      <a:rPr lang="en-US" altLang="zh-TW" b="0" i="0" dirty="0" smtClean="0">
                        <a:latin typeface="Cambria Math"/>
                      </a:rPr>
                      <m:t>84</m:t>
                    </m:r>
                    <m:r>
                      <m:rPr>
                        <m:nor/>
                      </m:rPr>
                      <a:rPr lang="en-US" altLang="zh-TW" dirty="0"/>
                      <m:t>∗1</m:t>
                    </m:r>
                    <m:r>
                      <a:rPr lang="en-US" altLang="zh-TW" i="1">
                        <a:latin typeface="Cambria Math"/>
                        <a:ea typeface="Cambria Math"/>
                      </a:rPr>
                      <m:t> </m:t>
                    </m:r>
                  </m:oMath>
                </a14:m>
                <a:endParaRPr lang="en-US" altLang="zh-TW" dirty="0" smtClean="0"/>
              </a:p>
              <a:p>
                <a:pPr marL="0" indent="0">
                  <a:buNone/>
                </a:pPr>
                <a:r>
                  <a:rPr lang="en-US" altLang="zh-TW" dirty="0" smtClean="0"/>
                  <a:t>2</a:t>
                </a:r>
                <a:r>
                  <a:rPr lang="en-US" altLang="zh-TW" baseline="30000" dirty="0" smtClean="0"/>
                  <a:t>nd</a:t>
                </a:r>
                <a:r>
                  <a:rPr lang="en-US" altLang="zh-TW" dirty="0" smtClean="0"/>
                  <a:t> </a:t>
                </a:r>
                <a:r>
                  <a:rPr lang="en-US" altLang="zh-TW" dirty="0"/>
                  <a:t>FC</a:t>
                </a:r>
                <a:r>
                  <a:rPr lang="en-US" altLang="zh-TW" dirty="0" smtClean="0"/>
                  <a:t>                                                          10*84                  84*1    </a:t>
                </a:r>
                <a14:m>
                  <m:oMath xmlns:m="http://schemas.openxmlformats.org/officeDocument/2006/math">
                    <m:r>
                      <a:rPr lang="en-US" altLang="zh-TW" b="0" i="0" dirty="0" smtClean="0">
                        <a:latin typeface="Cambria Math"/>
                      </a:rPr>
                      <m:t>10</m:t>
                    </m:r>
                    <m:r>
                      <m:rPr>
                        <m:nor/>
                      </m:rPr>
                      <a:rPr lang="en-US" altLang="zh-TW" dirty="0"/>
                      <m:t>∗1</m:t>
                    </m:r>
                    <m:r>
                      <a:rPr lang="en-US" altLang="zh-TW" i="1">
                        <a:latin typeface="Cambria Math"/>
                        <a:ea typeface="Cambria Math"/>
                      </a:rPr>
                      <m:t> </m:t>
                    </m:r>
                  </m:oMath>
                </a14:m>
                <a:endParaRPr lang="zh-TW" altLang="en-US" dirty="0"/>
              </a:p>
              <a:p>
                <a:pPr marL="0" indent="0">
                  <a:buNone/>
                </a:pPr>
                <a:endParaRPr lang="zh-TW" altLang="en-US" dirty="0"/>
              </a:p>
            </p:txBody>
          </p:sp>
        </mc:Choice>
        <mc:Fallback xmlns="">
          <p:sp>
            <p:nvSpPr>
              <p:cNvPr id="18" name="內容版面配置區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450" y="5457825"/>
                <a:ext cx="12192000" cy="585192"/>
              </a:xfrm>
              <a:prstGeom prst="rect">
                <a:avLst/>
              </a:prstGeom>
              <a:blipFill rotWithShape="1">
                <a:blip r:embed="rId3"/>
                <a:stretch>
                  <a:fillRect l="-1000" t="-17708" b="-9791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8" t="3604"/>
          <a:stretch/>
        </p:blipFill>
        <p:spPr bwMode="auto">
          <a:xfrm>
            <a:off x="171450" y="1637025"/>
            <a:ext cx="4178058" cy="36484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8645" y="2484445"/>
            <a:ext cx="3216383" cy="19536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9183077" y="3273164"/>
                <a:ext cx="41389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>
                          <a:latin typeface="Cambria Math"/>
                          <a:ea typeface="Cambria Math"/>
                        </a:rPr>
                        <m:t>×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3077" y="3273164"/>
                <a:ext cx="413896" cy="369332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4924" y="2412353"/>
            <a:ext cx="1035145" cy="24356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10141600" y="3273164"/>
                <a:ext cx="42191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/>
                          <a:ea typeface="Cambria Math"/>
                        </a:rPr>
                        <m:t>=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41600" y="3273164"/>
                <a:ext cx="421910" cy="369332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771" t="3604"/>
          <a:stretch/>
        </p:blipFill>
        <p:spPr bwMode="auto">
          <a:xfrm>
            <a:off x="9818075" y="1724085"/>
            <a:ext cx="350038" cy="36484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35188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17417" y="2220177"/>
            <a:ext cx="2441694" cy="144655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kumimoji="1" lang="zh-TW" altLang="en-US" sz="8800" b="1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目錄</a:t>
            </a:r>
            <a:endParaRPr kumimoji="1" lang="zh-CN" altLang="en-US" sz="8800" b="1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48489" y="3768327"/>
            <a:ext cx="2579552" cy="6617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3700" dirty="0">
                <a:solidFill>
                  <a:schemeClr val="bg1"/>
                </a:solidFill>
                <a:ea typeface="Microsoft YaHei" charset="0"/>
                <a:cs typeface="Microsoft YaHei" charset="0"/>
              </a:rPr>
              <a:t>CONTENTS</a:t>
            </a:r>
            <a:endParaRPr kumimoji="1" lang="zh-CN" altLang="en-US" sz="3700" dirty="0">
              <a:solidFill>
                <a:schemeClr val="bg1"/>
              </a:solidFill>
              <a:ea typeface="Microsoft YaHei" charset="0"/>
              <a:cs typeface="Microsoft YaHei" charset="0"/>
            </a:endParaRPr>
          </a:p>
        </p:txBody>
      </p:sp>
      <p:grpSp>
        <p:nvGrpSpPr>
          <p:cNvPr id="21" name="组 20"/>
          <p:cNvGrpSpPr/>
          <p:nvPr/>
        </p:nvGrpSpPr>
        <p:grpSpPr>
          <a:xfrm>
            <a:off x="4699954" y="454876"/>
            <a:ext cx="3458002" cy="1569660"/>
            <a:chOff x="4699954" y="193619"/>
            <a:chExt cx="3458002" cy="1569660"/>
          </a:xfrm>
        </p:grpSpPr>
        <p:sp>
          <p:nvSpPr>
            <p:cNvPr id="4" name="文本框 3"/>
            <p:cNvSpPr txBox="1"/>
            <p:nvPr/>
          </p:nvSpPr>
          <p:spPr>
            <a:xfrm>
              <a:off x="4699954" y="193619"/>
              <a:ext cx="1550424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9600" dirty="0">
                  <a:solidFill>
                    <a:schemeClr val="accent1"/>
                  </a:solidFill>
                  <a:ea typeface="Microsoft YaHei" charset="0"/>
                  <a:cs typeface="Microsoft YaHei" charset="0"/>
                </a:rPr>
                <a:t>01</a:t>
              </a:r>
              <a:endParaRPr kumimoji="1" lang="zh-CN" altLang="en-US" sz="9600" dirty="0">
                <a:solidFill>
                  <a:schemeClr val="accent1"/>
                </a:solidFill>
                <a:ea typeface="Microsoft YaHei" charset="0"/>
                <a:cs typeface="Microsoft YaHei" charset="0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6126639" y="413761"/>
              <a:ext cx="2031317" cy="646327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/>
            <a:p>
              <a:r>
                <a:rPr lang="zh-TW" altLang="en-US" sz="3600" dirty="0">
                  <a:solidFill>
                    <a:schemeClr val="accent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專題簡介</a:t>
              </a:r>
              <a:endParaRPr lang="zh-CN" altLang="en-US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2" name="组 21"/>
          <p:cNvGrpSpPr/>
          <p:nvPr/>
        </p:nvGrpSpPr>
        <p:grpSpPr>
          <a:xfrm>
            <a:off x="7513911" y="1909962"/>
            <a:ext cx="4001312" cy="1569660"/>
            <a:chOff x="4699954" y="193619"/>
            <a:chExt cx="4001312" cy="1569660"/>
          </a:xfrm>
        </p:grpSpPr>
        <p:sp>
          <p:nvSpPr>
            <p:cNvPr id="23" name="文本框 22"/>
            <p:cNvSpPr txBox="1"/>
            <p:nvPr/>
          </p:nvSpPr>
          <p:spPr>
            <a:xfrm>
              <a:off x="4699954" y="193619"/>
              <a:ext cx="1550424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9600" dirty="0">
                  <a:solidFill>
                    <a:schemeClr val="accent1"/>
                  </a:solidFill>
                  <a:ea typeface="Microsoft YaHei" charset="0"/>
                  <a:cs typeface="Microsoft YaHei" charset="0"/>
                </a:rPr>
                <a:t>02</a:t>
              </a:r>
              <a:endParaRPr kumimoji="1" lang="zh-CN" altLang="en-US" sz="9600" dirty="0">
                <a:solidFill>
                  <a:schemeClr val="accent1"/>
                </a:solidFill>
                <a:ea typeface="Microsoft YaHei" charset="0"/>
                <a:cs typeface="Microsoft YaHei" charset="0"/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6208284" y="413761"/>
              <a:ext cx="2492982" cy="1200325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/>
            <a:p>
              <a:r>
                <a:rPr lang="zh-TW" altLang="en-US" sz="3600" dirty="0">
                  <a:solidFill>
                    <a:schemeClr val="accent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實作方法與</a:t>
              </a:r>
              <a:endParaRPr lang="en-US" altLang="zh-TW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TW" altLang="en-US" sz="3600" dirty="0">
                  <a:solidFill>
                    <a:schemeClr val="accent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實驗結果</a:t>
              </a:r>
              <a:endParaRPr lang="zh-CN" altLang="en-US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6" name="组 25"/>
          <p:cNvGrpSpPr/>
          <p:nvPr/>
        </p:nvGrpSpPr>
        <p:grpSpPr>
          <a:xfrm>
            <a:off x="4699954" y="3365048"/>
            <a:ext cx="1693052" cy="1569660"/>
            <a:chOff x="4699954" y="193619"/>
            <a:chExt cx="1693052" cy="1569660"/>
          </a:xfrm>
        </p:grpSpPr>
        <p:sp>
          <p:nvSpPr>
            <p:cNvPr id="27" name="文本框 26"/>
            <p:cNvSpPr txBox="1"/>
            <p:nvPr/>
          </p:nvSpPr>
          <p:spPr>
            <a:xfrm>
              <a:off x="4699954" y="193619"/>
              <a:ext cx="1550424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9600" dirty="0">
                  <a:solidFill>
                    <a:schemeClr val="accent1"/>
                  </a:solidFill>
                  <a:ea typeface="Microsoft YaHei" charset="0"/>
                  <a:cs typeface="Microsoft YaHei" charset="0"/>
                </a:rPr>
                <a:t>03</a:t>
              </a:r>
              <a:endParaRPr kumimoji="1" lang="zh-CN" altLang="en-US" sz="9600" dirty="0">
                <a:solidFill>
                  <a:schemeClr val="accent1"/>
                </a:solidFill>
                <a:ea typeface="Microsoft YaHei" charset="0"/>
                <a:cs typeface="Microsoft YaHei" charset="0"/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6208284" y="413761"/>
              <a:ext cx="184722" cy="646327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/>
            <a:p>
              <a:endParaRPr lang="zh-CN" altLang="en-US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6" name="文本框 24">
            <a:extLst>
              <a:ext uri="{FF2B5EF4-FFF2-40B4-BE49-F238E27FC236}">
                <a16:creationId xmlns:a16="http://schemas.microsoft.com/office/drawing/2014/main" xmlns="" id="{61540A4B-8118-478D-A7BF-EFC7867BCD74}"/>
              </a:ext>
            </a:extLst>
          </p:cNvPr>
          <p:cNvSpPr txBox="1"/>
          <p:nvPr/>
        </p:nvSpPr>
        <p:spPr>
          <a:xfrm>
            <a:off x="6250378" y="3666727"/>
            <a:ext cx="2031317" cy="646327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TW" altLang="en-US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問題討論</a:t>
            </a:r>
            <a:endParaRPr lang="zh-CN" altLang="en-US" sz="3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7" name="组 25">
            <a:extLst>
              <a:ext uri="{FF2B5EF4-FFF2-40B4-BE49-F238E27FC236}">
                <a16:creationId xmlns:a16="http://schemas.microsoft.com/office/drawing/2014/main" xmlns="" id="{6D13C49D-791D-4252-BED9-70392DE1AEAF}"/>
              </a:ext>
            </a:extLst>
          </p:cNvPr>
          <p:cNvGrpSpPr/>
          <p:nvPr/>
        </p:nvGrpSpPr>
        <p:grpSpPr>
          <a:xfrm>
            <a:off x="7587569" y="4934708"/>
            <a:ext cx="1693052" cy="1569660"/>
            <a:chOff x="4699954" y="193619"/>
            <a:chExt cx="1693052" cy="1569660"/>
          </a:xfrm>
        </p:grpSpPr>
        <p:sp>
          <p:nvSpPr>
            <p:cNvPr id="18" name="文本框 26">
              <a:extLst>
                <a:ext uri="{FF2B5EF4-FFF2-40B4-BE49-F238E27FC236}">
                  <a16:creationId xmlns:a16="http://schemas.microsoft.com/office/drawing/2014/main" xmlns="" id="{A7DC4A27-14BB-43FF-9FF5-A096F5805BA8}"/>
                </a:ext>
              </a:extLst>
            </p:cNvPr>
            <p:cNvSpPr txBox="1"/>
            <p:nvPr/>
          </p:nvSpPr>
          <p:spPr>
            <a:xfrm>
              <a:off x="4699954" y="193619"/>
              <a:ext cx="1550424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9600" dirty="0">
                  <a:solidFill>
                    <a:schemeClr val="accent1"/>
                  </a:solidFill>
                  <a:ea typeface="Microsoft YaHei" charset="0"/>
                  <a:cs typeface="Microsoft YaHei" charset="0"/>
                </a:rPr>
                <a:t>04</a:t>
              </a:r>
              <a:endParaRPr kumimoji="1" lang="zh-CN" altLang="en-US" sz="9600" dirty="0">
                <a:solidFill>
                  <a:schemeClr val="accent1"/>
                </a:solidFill>
                <a:ea typeface="Microsoft YaHei" charset="0"/>
                <a:cs typeface="Microsoft YaHei" charset="0"/>
              </a:endParaRPr>
            </a:p>
          </p:txBody>
        </p:sp>
        <p:sp>
          <p:nvSpPr>
            <p:cNvPr id="19" name="文本框 28">
              <a:extLst>
                <a:ext uri="{FF2B5EF4-FFF2-40B4-BE49-F238E27FC236}">
                  <a16:creationId xmlns:a16="http://schemas.microsoft.com/office/drawing/2014/main" xmlns="" id="{97313809-40F9-46B0-8B7C-16AA089644C1}"/>
                </a:ext>
              </a:extLst>
            </p:cNvPr>
            <p:cNvSpPr txBox="1"/>
            <p:nvPr/>
          </p:nvSpPr>
          <p:spPr>
            <a:xfrm>
              <a:off x="6208284" y="413761"/>
              <a:ext cx="184722" cy="646327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/>
            <a:p>
              <a:endParaRPr lang="zh-CN" altLang="en-US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4" name="文本框 24">
            <a:extLst>
              <a:ext uri="{FF2B5EF4-FFF2-40B4-BE49-F238E27FC236}">
                <a16:creationId xmlns:a16="http://schemas.microsoft.com/office/drawing/2014/main" xmlns="" id="{AC1703C8-D820-4ECA-8633-2A9AB4058E0F}"/>
              </a:ext>
            </a:extLst>
          </p:cNvPr>
          <p:cNvSpPr txBox="1"/>
          <p:nvPr/>
        </p:nvSpPr>
        <p:spPr>
          <a:xfrm>
            <a:off x="9137993" y="5236387"/>
            <a:ext cx="1289127" cy="646327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en-US" altLang="zh-TW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Q&amp;A</a:t>
            </a:r>
            <a:endParaRPr lang="zh-CN" altLang="en-US" sz="3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64945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</a:t>
            </a:r>
            <a:r>
              <a:rPr kumimoji="1" lang="en-US" altLang="zh-TW" dirty="0"/>
              <a:t>2</a:t>
            </a:r>
            <a:r>
              <a:rPr kumimoji="1" lang="zh-CN" altLang="en-US" dirty="0"/>
              <a:t> </a:t>
            </a:r>
            <a:r>
              <a:rPr kumimoji="1" lang="zh-TW" altLang="en-US" dirty="0"/>
              <a:t>實作方法</a:t>
            </a:r>
            <a:endParaRPr kumimoji="1"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xmlns="" id="{F981EB6C-4523-4DE5-A818-FA8EB1BB2032}"/>
              </a:ext>
            </a:extLst>
          </p:cNvPr>
          <p:cNvSpPr/>
          <p:nvPr/>
        </p:nvSpPr>
        <p:spPr>
          <a:xfrm>
            <a:off x="2727183" y="1163700"/>
            <a:ext cx="7018983" cy="2676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xmlns="" id="{7D355EF9-725D-4C66-A614-28246A2B0B1C}"/>
              </a:ext>
            </a:extLst>
          </p:cNvPr>
          <p:cNvSpPr/>
          <p:nvPr/>
        </p:nvSpPr>
        <p:spPr>
          <a:xfrm>
            <a:off x="2727183" y="809757"/>
            <a:ext cx="691862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09585"/>
            <a:r>
              <a:rPr kumimoji="1" lang="en-US" altLang="zh-TW" sz="40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0"/>
                <a:ea typeface="Microsoft YaHei" charset="0"/>
              </a:rPr>
              <a:t>Lenet</a:t>
            </a:r>
            <a:r>
              <a:rPr kumimoji="1" lang="zh-TW" altLang="en-US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0"/>
                <a:ea typeface="Microsoft YaHei" charset="0"/>
              </a:rPr>
              <a:t>架構</a:t>
            </a:r>
            <a:r>
              <a:rPr kumimoji="1" lang="en-US" altLang="zh-TW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0"/>
                <a:ea typeface="Microsoft YaHei" charset="0"/>
              </a:rPr>
              <a:t>-3</a:t>
            </a:r>
            <a:endParaRPr kumimoji="1" lang="zh-CN" altLang="en-US" sz="4000" b="1" dirty="0">
              <a:solidFill>
                <a:schemeClr val="tx1">
                  <a:lumMod val="75000"/>
                  <a:lumOff val="25000"/>
                </a:schemeClr>
              </a:solidFill>
              <a:latin typeface="Microsoft YaHei" charset="0"/>
              <a:ea typeface="Microsoft YaHei" charset="0"/>
            </a:endParaRPr>
          </a:p>
        </p:txBody>
      </p:sp>
      <p:pic>
        <p:nvPicPr>
          <p:cNvPr id="1027" name="Picture 3" descr="C:\Users\USER\大數據\BigData\static\img\back\LeNet_1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6" r="1538"/>
          <a:stretch/>
        </p:blipFill>
        <p:spPr bwMode="auto">
          <a:xfrm>
            <a:off x="98113" y="1917269"/>
            <a:ext cx="12022164" cy="3551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矩形 6"/>
          <p:cNvSpPr/>
          <p:nvPr/>
        </p:nvSpPr>
        <p:spPr>
          <a:xfrm>
            <a:off x="10025125" y="4740650"/>
            <a:ext cx="2144580" cy="192756"/>
          </a:xfrm>
          <a:prstGeom prst="rect">
            <a:avLst/>
          </a:prstGeom>
          <a:noFill/>
          <a:ln w="38100">
            <a:solidFill>
              <a:srgbClr val="F23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52323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</a:t>
            </a:r>
            <a:r>
              <a:rPr kumimoji="1" lang="en-US" altLang="zh-TW" dirty="0"/>
              <a:t>2</a:t>
            </a:r>
            <a:r>
              <a:rPr kumimoji="1" lang="zh-CN" altLang="en-US" dirty="0"/>
              <a:t> </a:t>
            </a:r>
            <a:r>
              <a:rPr kumimoji="1" lang="zh-TW" altLang="en-US" dirty="0"/>
              <a:t>實作方法</a:t>
            </a:r>
            <a:endParaRPr kumimoji="1"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xmlns="" id="{F981EB6C-4523-4DE5-A818-FA8EB1BB2032}"/>
              </a:ext>
            </a:extLst>
          </p:cNvPr>
          <p:cNvSpPr/>
          <p:nvPr/>
        </p:nvSpPr>
        <p:spPr>
          <a:xfrm>
            <a:off x="2727183" y="1163700"/>
            <a:ext cx="7018983" cy="2676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xmlns="" id="{7D355EF9-725D-4C66-A614-28246A2B0B1C}"/>
              </a:ext>
            </a:extLst>
          </p:cNvPr>
          <p:cNvSpPr/>
          <p:nvPr/>
        </p:nvSpPr>
        <p:spPr>
          <a:xfrm>
            <a:off x="2727183" y="809757"/>
            <a:ext cx="691862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09585"/>
            <a:r>
              <a:rPr kumimoji="1" lang="en-US" altLang="zh-TW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0"/>
                <a:ea typeface="Microsoft YaHei" charset="0"/>
              </a:rPr>
              <a:t>FULL CONENT LAYER</a:t>
            </a:r>
            <a:endParaRPr kumimoji="1" lang="zh-CN" altLang="en-US" sz="4000" b="1" dirty="0">
              <a:solidFill>
                <a:schemeClr val="tx1">
                  <a:lumMod val="75000"/>
                  <a:lumOff val="25000"/>
                </a:schemeClr>
              </a:solidFill>
              <a:latin typeface="Microsoft YaHei" charset="0"/>
              <a:ea typeface="Microsoft YaHei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716789" y="2117298"/>
            <a:ext cx="639135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3200" dirty="0"/>
              <a:t>高</a:t>
            </a:r>
            <a:r>
              <a:rPr lang="zh-TW" altLang="en-US" sz="3200" dirty="0" smtClean="0"/>
              <a:t>斯層計算</a:t>
            </a:r>
            <a:r>
              <a:rPr lang="zh-TW" altLang="en-US" sz="3200" dirty="0"/>
              <a:t>用於最後求</a:t>
            </a:r>
            <a:r>
              <a:rPr lang="zh-TW" altLang="en-US" sz="3200" dirty="0" smtClean="0"/>
              <a:t>分類幾率</a:t>
            </a:r>
            <a:endParaRPr lang="zh-TW" altLang="en-US" sz="320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4563" y="3243456"/>
            <a:ext cx="4104204" cy="687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61506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</a:t>
            </a:r>
            <a:r>
              <a:rPr kumimoji="1" lang="en-US" altLang="zh-TW" dirty="0"/>
              <a:t>2</a:t>
            </a:r>
            <a:r>
              <a:rPr kumimoji="1" lang="zh-CN" altLang="en-US" dirty="0"/>
              <a:t> </a:t>
            </a:r>
            <a:r>
              <a:rPr kumimoji="1" lang="zh-TW" altLang="en-US" dirty="0"/>
              <a:t>實作方法</a:t>
            </a:r>
            <a:endParaRPr kumimoji="1"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xmlns="" id="{F981EB6C-4523-4DE5-A818-FA8EB1BB2032}"/>
              </a:ext>
            </a:extLst>
          </p:cNvPr>
          <p:cNvSpPr/>
          <p:nvPr/>
        </p:nvSpPr>
        <p:spPr>
          <a:xfrm>
            <a:off x="2727183" y="1163700"/>
            <a:ext cx="7018983" cy="2676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xmlns="" id="{7D355EF9-725D-4C66-A614-28246A2B0B1C}"/>
              </a:ext>
            </a:extLst>
          </p:cNvPr>
          <p:cNvSpPr/>
          <p:nvPr/>
        </p:nvSpPr>
        <p:spPr>
          <a:xfrm>
            <a:off x="2727183" y="809757"/>
            <a:ext cx="691862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09585"/>
            <a:r>
              <a:rPr kumimoji="1" lang="zh-TW" altLang="en-US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0"/>
                <a:ea typeface="Microsoft YaHei" charset="0"/>
              </a:rPr>
              <a:t>軟體最終架構</a:t>
            </a:r>
            <a:endParaRPr kumimoji="1" lang="zh-CN" altLang="en-US" sz="4000" b="1" dirty="0">
              <a:solidFill>
                <a:schemeClr val="tx1">
                  <a:lumMod val="75000"/>
                  <a:lumOff val="25000"/>
                </a:schemeClr>
              </a:solidFill>
              <a:latin typeface="Microsoft YaHei" charset="0"/>
              <a:ea typeface="Microsoft YaHei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30" name="表格 2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18508342"/>
                  </p:ext>
                </p:extLst>
              </p:nvPr>
            </p:nvGraphicFramePr>
            <p:xfrm>
              <a:off x="640166" y="2270896"/>
              <a:ext cx="10896473" cy="252026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56639"/>
                    <a:gridCol w="1556639"/>
                    <a:gridCol w="1556639"/>
                    <a:gridCol w="1556639"/>
                    <a:gridCol w="1556639"/>
                    <a:gridCol w="1556639"/>
                    <a:gridCol w="1556639"/>
                  </a:tblGrid>
                  <a:tr h="326580">
                    <a:tc>
                      <a:txBody>
                        <a:bodyPr/>
                        <a:lstStyle/>
                        <a:p>
                          <a:r>
                            <a:rPr lang="en-US" altLang="zh-TW" sz="1800" dirty="0" smtClean="0"/>
                            <a:t>layer</a:t>
                          </a:r>
                          <a:endParaRPr lang="zh-TW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1800" dirty="0" smtClean="0"/>
                            <a:t>input</a:t>
                          </a:r>
                          <a:endParaRPr lang="zh-TW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1800" dirty="0" smtClean="0"/>
                            <a:t>convolution</a:t>
                          </a:r>
                          <a:endParaRPr lang="zh-TW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1800" dirty="0" err="1" smtClean="0"/>
                            <a:t>maxpooling</a:t>
                          </a:r>
                          <a:endParaRPr lang="zh-TW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1800" dirty="0" smtClean="0"/>
                            <a:t>Full connect</a:t>
                          </a:r>
                          <a:endParaRPr lang="zh-TW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1800" dirty="0" smtClean="0"/>
                            <a:t>Full connect</a:t>
                          </a:r>
                          <a:endParaRPr lang="zh-TW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1800" dirty="0" smtClean="0"/>
                            <a:t>Full connect</a:t>
                          </a:r>
                          <a:endParaRPr lang="zh-TW" altLang="en-US" sz="1800" dirty="0"/>
                        </a:p>
                      </a:txBody>
                      <a:tcPr/>
                    </a:tc>
                  </a:tr>
                  <a:tr h="326580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 smtClean="0"/>
                            <a:t>size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 smtClean="0"/>
                            <a:t>32*32   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TW" i="1">
                                  <a:latin typeface="Cambria Math"/>
                                  <a:ea typeface="Cambria Math"/>
                                </a:rPr>
                                <m:t>×</m:t>
                              </m:r>
                              <m:r>
                                <a:rPr lang="en-US" altLang="zh-TW" b="0" i="1" smtClean="0">
                                  <a:latin typeface="Cambria Math"/>
                                  <a:ea typeface="Cambria Math"/>
                                </a:rPr>
                                <m:t>1</m:t>
                              </m:r>
                            </m:oMath>
                          </a14:m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 smtClean="0"/>
                            <a:t>28*28   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TW" i="1">
                                  <a:latin typeface="Cambria Math"/>
                                  <a:ea typeface="Cambria Math"/>
                                </a:rPr>
                                <m:t>×</m:t>
                              </m:r>
                              <m:r>
                                <a:rPr lang="en-US" altLang="zh-TW" b="0" i="1" smtClean="0">
                                  <a:latin typeface="Cambria Math"/>
                                  <a:ea typeface="Cambria Math"/>
                                </a:rPr>
                                <m:t>6</m:t>
                              </m:r>
                            </m:oMath>
                          </a14:m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 smtClean="0"/>
                            <a:t>14*14   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TW" i="1">
                                  <a:latin typeface="Cambria Math"/>
                                  <a:ea typeface="Cambria Math"/>
                                </a:rPr>
                                <m:t>×</m:t>
                              </m:r>
                              <m:r>
                                <a:rPr lang="en-US" altLang="zh-TW" b="0" i="1" smtClean="0">
                                  <a:latin typeface="Cambria Math"/>
                                  <a:ea typeface="Cambria Math"/>
                                </a:rPr>
                                <m:t>6</m:t>
                              </m:r>
                            </m:oMath>
                          </a14:m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 smtClean="0"/>
                            <a:t>1*120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 smtClean="0"/>
                            <a:t>1*84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 smtClean="0"/>
                            <a:t>1*10</a:t>
                          </a:r>
                          <a:endParaRPr lang="zh-TW" altLang="en-US" dirty="0"/>
                        </a:p>
                      </a:txBody>
                      <a:tcPr/>
                    </a:tc>
                  </a:tr>
                  <a:tr h="1788745">
                    <a:tc>
                      <a:txBody>
                        <a:bodyPr/>
                        <a:lstStyle/>
                        <a:p>
                          <a:r>
                            <a:rPr lang="zh-TW" altLang="en-US" dirty="0" smtClean="0">
                              <a:latin typeface="Arial Unicode MS" pitchFamily="34" charset="-120"/>
                              <a:ea typeface="Arial Unicode MS" pitchFamily="34" charset="-120"/>
                              <a:cs typeface="Arial Unicode MS" pitchFamily="34" charset="-120"/>
                            </a:rPr>
                            <a:t>接法</a:t>
                          </a:r>
                          <a:endParaRPr lang="zh-TW" altLang="en-US" dirty="0">
                            <a:latin typeface="Arial Unicode MS" pitchFamily="34" charset="-120"/>
                            <a:ea typeface="Arial Unicode MS" pitchFamily="34" charset="-120"/>
                            <a:cs typeface="Arial Unicode MS" pitchFamily="34" charset="-120"/>
                          </a:endParaRPr>
                        </a:p>
                      </a:txBody>
                      <a:tcPr/>
                    </a:tc>
                    <a:tc gridSpan="6"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>
          <p:graphicFrame>
            <p:nvGraphicFramePr>
              <p:cNvPr id="30" name="表格 2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18508342"/>
                  </p:ext>
                </p:extLst>
              </p:nvPr>
            </p:nvGraphicFramePr>
            <p:xfrm>
              <a:off x="640166" y="2270896"/>
              <a:ext cx="10896473" cy="252026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56639"/>
                    <a:gridCol w="1556639"/>
                    <a:gridCol w="1556639"/>
                    <a:gridCol w="1556639"/>
                    <a:gridCol w="1556639"/>
                    <a:gridCol w="1556639"/>
                    <a:gridCol w="1556639"/>
                  </a:tblGrid>
                  <a:tr h="365760">
                    <a:tc>
                      <a:txBody>
                        <a:bodyPr/>
                        <a:lstStyle/>
                        <a:p>
                          <a:r>
                            <a:rPr lang="en-US" altLang="zh-TW" sz="1800" dirty="0" smtClean="0"/>
                            <a:t>layer</a:t>
                          </a:r>
                          <a:endParaRPr lang="zh-TW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1800" dirty="0" smtClean="0"/>
                            <a:t>input</a:t>
                          </a:r>
                          <a:endParaRPr lang="zh-TW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1800" dirty="0" smtClean="0"/>
                            <a:t>convolution</a:t>
                          </a:r>
                          <a:endParaRPr lang="zh-TW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1800" dirty="0" err="1" smtClean="0"/>
                            <a:t>maxpooling</a:t>
                          </a:r>
                          <a:endParaRPr lang="zh-TW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1800" dirty="0" smtClean="0"/>
                            <a:t>Full connect</a:t>
                          </a:r>
                          <a:endParaRPr lang="zh-TW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1800" dirty="0" smtClean="0"/>
                            <a:t>Full connect</a:t>
                          </a:r>
                          <a:endParaRPr lang="zh-TW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1800" dirty="0" smtClean="0"/>
                            <a:t>Full connect</a:t>
                          </a:r>
                          <a:endParaRPr lang="zh-TW" altLang="en-US" sz="1800" dirty="0"/>
                        </a:p>
                      </a:txBody>
                      <a:tcPr/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 smtClean="0"/>
                            <a:t>size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1">
                          <a:blip r:embed="rId3"/>
                          <a:stretch>
                            <a:fillRect l="-99609" t="-108333" r="-498828" b="-48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1">
                          <a:blip r:embed="rId3"/>
                          <a:stretch>
                            <a:fillRect l="-200392" t="-108333" r="-400784" b="-48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1">
                          <a:blip r:embed="rId3"/>
                          <a:stretch>
                            <a:fillRect l="-300392" t="-108333" r="-300784" b="-48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 smtClean="0"/>
                            <a:t>1*120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 smtClean="0"/>
                            <a:t>1*84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 smtClean="0"/>
                            <a:t>1*10</a:t>
                          </a:r>
                          <a:endParaRPr lang="zh-TW" altLang="en-US" dirty="0"/>
                        </a:p>
                      </a:txBody>
                      <a:tcPr/>
                    </a:tc>
                  </a:tr>
                  <a:tr h="1788745">
                    <a:tc>
                      <a:txBody>
                        <a:bodyPr/>
                        <a:lstStyle/>
                        <a:p>
                          <a:r>
                            <a:rPr lang="zh-TW" altLang="en-US" dirty="0" smtClean="0">
                              <a:latin typeface="Arial Unicode MS" pitchFamily="34" charset="-120"/>
                              <a:ea typeface="Arial Unicode MS" pitchFamily="34" charset="-120"/>
                              <a:cs typeface="Arial Unicode MS" pitchFamily="34" charset="-120"/>
                            </a:rPr>
                            <a:t>接法</a:t>
                          </a:r>
                          <a:endParaRPr lang="zh-TW" altLang="en-US" dirty="0">
                            <a:latin typeface="Arial Unicode MS" pitchFamily="34" charset="-120"/>
                            <a:ea typeface="Arial Unicode MS" pitchFamily="34" charset="-120"/>
                            <a:cs typeface="Arial Unicode MS" pitchFamily="34" charset="-120"/>
                          </a:endParaRPr>
                        </a:p>
                      </a:txBody>
                      <a:tcPr/>
                    </a:tc>
                    <a:tc gridSpan="6"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9365" y="3044952"/>
            <a:ext cx="9161159" cy="155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61881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548710" y="3593643"/>
            <a:ext cx="1393642" cy="1200150"/>
          </a:xfrm>
          <a:prstGeom prst="rect">
            <a:avLst/>
          </a:prstGeom>
          <a:solidFill>
            <a:schemeClr val="bg1">
              <a:lumMod val="85000"/>
              <a:alpha val="9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dirty="0"/>
          </a:p>
        </p:txBody>
      </p:sp>
      <p:grpSp>
        <p:nvGrpSpPr>
          <p:cNvPr id="8" name="群組 7"/>
          <p:cNvGrpSpPr/>
          <p:nvPr/>
        </p:nvGrpSpPr>
        <p:grpSpPr>
          <a:xfrm>
            <a:off x="2247039" y="3206592"/>
            <a:ext cx="2577831" cy="2260515"/>
            <a:chOff x="2019187" y="2470449"/>
            <a:chExt cx="2577831" cy="2260515"/>
          </a:xfrm>
          <a:solidFill>
            <a:schemeClr val="bg1">
              <a:lumMod val="85000"/>
              <a:alpha val="92000"/>
            </a:schemeClr>
          </a:solidFill>
        </p:grpSpPr>
        <p:sp>
          <p:nvSpPr>
            <p:cNvPr id="9" name="矩形 8"/>
            <p:cNvSpPr/>
            <p:nvPr/>
          </p:nvSpPr>
          <p:spPr>
            <a:xfrm>
              <a:off x="2019187" y="2470449"/>
              <a:ext cx="1663431" cy="1346115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2171587" y="2622849"/>
              <a:ext cx="1663431" cy="1346115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2323987" y="2775249"/>
              <a:ext cx="1663431" cy="1346115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2476387" y="2927649"/>
              <a:ext cx="1663431" cy="1346115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2628787" y="3080049"/>
              <a:ext cx="1663431" cy="1346115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矩形 13"/>
            <p:cNvSpPr/>
            <p:nvPr/>
          </p:nvSpPr>
          <p:spPr>
            <a:xfrm>
              <a:off x="2781187" y="3232449"/>
              <a:ext cx="1663431" cy="1346115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矩形 14"/>
            <p:cNvSpPr/>
            <p:nvPr/>
          </p:nvSpPr>
          <p:spPr>
            <a:xfrm>
              <a:off x="2933587" y="3384849"/>
              <a:ext cx="1663431" cy="1346115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6" name="群組 5"/>
          <p:cNvGrpSpPr/>
          <p:nvPr/>
        </p:nvGrpSpPr>
        <p:grpSpPr>
          <a:xfrm>
            <a:off x="4953495" y="3447933"/>
            <a:ext cx="1968231" cy="1955715"/>
            <a:chOff x="4725643" y="2711790"/>
            <a:chExt cx="1968231" cy="1955715"/>
          </a:xfrm>
          <a:solidFill>
            <a:schemeClr val="bg1">
              <a:lumMod val="85000"/>
              <a:alpha val="92000"/>
            </a:schemeClr>
          </a:solidFill>
        </p:grpSpPr>
        <p:sp>
          <p:nvSpPr>
            <p:cNvPr id="16" name="矩形 15"/>
            <p:cNvSpPr/>
            <p:nvPr/>
          </p:nvSpPr>
          <p:spPr>
            <a:xfrm>
              <a:off x="4725643" y="2711790"/>
              <a:ext cx="1053831" cy="1041315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" name="矩形 16"/>
            <p:cNvSpPr/>
            <p:nvPr/>
          </p:nvSpPr>
          <p:spPr>
            <a:xfrm>
              <a:off x="4878043" y="2864190"/>
              <a:ext cx="1053831" cy="1041315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矩形 17"/>
            <p:cNvSpPr/>
            <p:nvPr/>
          </p:nvSpPr>
          <p:spPr>
            <a:xfrm>
              <a:off x="5030443" y="3016590"/>
              <a:ext cx="1053831" cy="1041315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矩形 18"/>
            <p:cNvSpPr/>
            <p:nvPr/>
          </p:nvSpPr>
          <p:spPr>
            <a:xfrm>
              <a:off x="5182843" y="3168990"/>
              <a:ext cx="1053831" cy="1041315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" name="矩形 20"/>
            <p:cNvSpPr/>
            <p:nvPr/>
          </p:nvSpPr>
          <p:spPr>
            <a:xfrm>
              <a:off x="5335243" y="3321390"/>
              <a:ext cx="1053831" cy="1041315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矩形 21"/>
            <p:cNvSpPr/>
            <p:nvPr/>
          </p:nvSpPr>
          <p:spPr>
            <a:xfrm>
              <a:off x="5487643" y="3473790"/>
              <a:ext cx="1053831" cy="1041315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矩形 22"/>
            <p:cNvSpPr/>
            <p:nvPr/>
          </p:nvSpPr>
          <p:spPr>
            <a:xfrm>
              <a:off x="5640043" y="3626190"/>
              <a:ext cx="1053831" cy="1041315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6" name="矩形 25"/>
          <p:cNvSpPr/>
          <p:nvPr/>
        </p:nvSpPr>
        <p:spPr>
          <a:xfrm rot="726881">
            <a:off x="7652036" y="3149316"/>
            <a:ext cx="449676" cy="3080834"/>
          </a:xfrm>
          <a:prstGeom prst="rect">
            <a:avLst/>
          </a:prstGeom>
          <a:solidFill>
            <a:schemeClr val="bg1">
              <a:lumMod val="85000"/>
              <a:alpha val="92000"/>
            </a:schemeClr>
          </a:solidFill>
          <a:scene3d>
            <a:camera prst="isometricOffAxis1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矩形 26"/>
          <p:cNvSpPr/>
          <p:nvPr/>
        </p:nvSpPr>
        <p:spPr>
          <a:xfrm rot="726881">
            <a:off x="9188204" y="3164690"/>
            <a:ext cx="449676" cy="3080834"/>
          </a:xfrm>
          <a:prstGeom prst="rect">
            <a:avLst/>
          </a:prstGeom>
          <a:solidFill>
            <a:schemeClr val="bg1">
              <a:lumMod val="85000"/>
              <a:alpha val="92000"/>
            </a:schemeClr>
          </a:solidFill>
          <a:scene3d>
            <a:camera prst="isometricOffAxis1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矩形 27"/>
          <p:cNvSpPr/>
          <p:nvPr/>
        </p:nvSpPr>
        <p:spPr>
          <a:xfrm rot="726881">
            <a:off x="10752854" y="3164689"/>
            <a:ext cx="449676" cy="3080834"/>
          </a:xfrm>
          <a:prstGeom prst="rect">
            <a:avLst/>
          </a:prstGeom>
          <a:solidFill>
            <a:schemeClr val="bg1">
              <a:lumMod val="85000"/>
              <a:alpha val="92000"/>
            </a:schemeClr>
          </a:solidFill>
          <a:scene3d>
            <a:camera prst="isometricOffAxis1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44" name="群組 43"/>
          <p:cNvGrpSpPr/>
          <p:nvPr/>
        </p:nvGrpSpPr>
        <p:grpSpPr>
          <a:xfrm>
            <a:off x="1536699" y="4209933"/>
            <a:ext cx="1999255" cy="952374"/>
            <a:chOff x="1308847" y="4842132"/>
            <a:chExt cx="1999255" cy="952374"/>
          </a:xfrm>
        </p:grpSpPr>
        <p:sp>
          <p:nvSpPr>
            <p:cNvPr id="33" name="矩形 32"/>
            <p:cNvSpPr/>
            <p:nvPr/>
          </p:nvSpPr>
          <p:spPr>
            <a:xfrm>
              <a:off x="1308847" y="4842132"/>
              <a:ext cx="197224" cy="21585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35" name="直線接點 34"/>
            <p:cNvCxnSpPr/>
            <p:nvPr/>
          </p:nvCxnSpPr>
          <p:spPr>
            <a:xfrm>
              <a:off x="1506071" y="4842132"/>
              <a:ext cx="1802031" cy="9523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接點 36"/>
            <p:cNvCxnSpPr/>
            <p:nvPr/>
          </p:nvCxnSpPr>
          <p:spPr>
            <a:xfrm>
              <a:off x="1506070" y="5026005"/>
              <a:ext cx="1802032" cy="76850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線接點 37"/>
            <p:cNvCxnSpPr/>
            <p:nvPr/>
          </p:nvCxnSpPr>
          <p:spPr>
            <a:xfrm>
              <a:off x="1308847" y="4842132"/>
              <a:ext cx="1999255" cy="9523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線接點 38"/>
            <p:cNvCxnSpPr/>
            <p:nvPr/>
          </p:nvCxnSpPr>
          <p:spPr>
            <a:xfrm>
              <a:off x="1308847" y="5060589"/>
              <a:ext cx="1999255" cy="73391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群組 45"/>
          <p:cNvGrpSpPr/>
          <p:nvPr/>
        </p:nvGrpSpPr>
        <p:grpSpPr>
          <a:xfrm>
            <a:off x="4258667" y="4405037"/>
            <a:ext cx="1831343" cy="693811"/>
            <a:chOff x="1308847" y="4842132"/>
            <a:chExt cx="1999255" cy="952374"/>
          </a:xfrm>
        </p:grpSpPr>
        <p:sp>
          <p:nvSpPr>
            <p:cNvPr id="47" name="矩形 46"/>
            <p:cNvSpPr/>
            <p:nvPr/>
          </p:nvSpPr>
          <p:spPr>
            <a:xfrm>
              <a:off x="1308847" y="4842132"/>
              <a:ext cx="197224" cy="21585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48" name="直線接點 47"/>
            <p:cNvCxnSpPr/>
            <p:nvPr/>
          </p:nvCxnSpPr>
          <p:spPr>
            <a:xfrm>
              <a:off x="1506071" y="4842132"/>
              <a:ext cx="1802031" cy="9523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線接點 48"/>
            <p:cNvCxnSpPr/>
            <p:nvPr/>
          </p:nvCxnSpPr>
          <p:spPr>
            <a:xfrm>
              <a:off x="1506070" y="5026005"/>
              <a:ext cx="1802032" cy="76850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線接點 49"/>
            <p:cNvCxnSpPr/>
            <p:nvPr/>
          </p:nvCxnSpPr>
          <p:spPr>
            <a:xfrm>
              <a:off x="1308847" y="4842132"/>
              <a:ext cx="1999255" cy="9523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線接點 50"/>
            <p:cNvCxnSpPr/>
            <p:nvPr/>
          </p:nvCxnSpPr>
          <p:spPr>
            <a:xfrm>
              <a:off x="1308847" y="5060589"/>
              <a:ext cx="1999255" cy="73391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2" name="直線接點 51"/>
          <p:cNvCxnSpPr/>
          <p:nvPr/>
        </p:nvCxnSpPr>
        <p:spPr>
          <a:xfrm>
            <a:off x="6007326" y="3447933"/>
            <a:ext cx="1135676" cy="6730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接點 53"/>
          <p:cNvCxnSpPr/>
          <p:nvPr/>
        </p:nvCxnSpPr>
        <p:spPr>
          <a:xfrm flipV="1">
            <a:off x="6921726" y="5251248"/>
            <a:ext cx="1326176" cy="152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接點 55"/>
          <p:cNvCxnSpPr/>
          <p:nvPr/>
        </p:nvCxnSpPr>
        <p:spPr>
          <a:xfrm>
            <a:off x="8647842" y="5251248"/>
            <a:ext cx="109832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接點 57"/>
          <p:cNvCxnSpPr/>
          <p:nvPr/>
        </p:nvCxnSpPr>
        <p:spPr>
          <a:xfrm>
            <a:off x="10202897" y="5251248"/>
            <a:ext cx="110931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接點 62"/>
          <p:cNvCxnSpPr/>
          <p:nvPr/>
        </p:nvCxnSpPr>
        <p:spPr>
          <a:xfrm>
            <a:off x="7477738" y="4135506"/>
            <a:ext cx="1170104" cy="158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線接點 64"/>
          <p:cNvCxnSpPr/>
          <p:nvPr/>
        </p:nvCxnSpPr>
        <p:spPr>
          <a:xfrm flipV="1">
            <a:off x="9085943" y="4135507"/>
            <a:ext cx="1116954" cy="158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文字版面配置區 88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609102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2510972" y="3773715"/>
            <a:ext cx="8040914" cy="638629"/>
          </a:xfrm>
          <a:prstGeom prst="rect">
            <a:avLst/>
          </a:prstGeom>
          <a:solidFill>
            <a:schemeClr val="accent1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1304784" y="1344058"/>
            <a:ext cx="10169810" cy="563803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0" rIns="91440" bIns="142830" numCol="1" anchor="ctr" anchorCtr="0" compatLnSpc="1">
            <a:prstTxWarp prst="textNoShape">
              <a:avLst/>
            </a:prstTxWarp>
            <a:spAutoFit/>
          </a:bodyPr>
          <a:lstStyle/>
          <a:p>
            <a:pPr marL="285750" indent="-285750" defTabSz="9144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kumimoji="1" lang="zh-TW" altLang="en-US" sz="2000" b="0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Arial" pitchFamily="34" charset="0"/>
                <a:ea typeface="-apple-system"/>
                <a:cs typeface="新細明體" pitchFamily="18" charset="-120"/>
              </a:rPr>
              <a:t>來源：</a:t>
            </a:r>
            <a:r>
              <a:rPr kumimoji="1" lang="zh-TW" sz="2000" b="0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Arial" pitchFamily="34" charset="0"/>
                <a:ea typeface="-apple-system"/>
                <a:cs typeface="新細明體" pitchFamily="18" charset="-120"/>
              </a:rPr>
              <a:t>參考</a:t>
            </a:r>
            <a:r>
              <a:rPr kumimoji="1" lang="zh-TW" altLang="zh-TW" sz="2000" dirty="0">
                <a:solidFill>
                  <a:srgbClr val="24292E"/>
                </a:solidFill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Lenet-</a:t>
            </a:r>
            <a:r>
              <a:rPr kumimoji="1" lang="zh-TW" altLang="zh-TW" sz="2000" dirty="0" smtClean="0">
                <a:solidFill>
                  <a:srgbClr val="24292E"/>
                </a:solidFill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5</a:t>
            </a:r>
            <a:r>
              <a:rPr kumimoji="1" lang="zh-TW" altLang="en-US" sz="2000" dirty="0" smtClean="0">
                <a:solidFill>
                  <a:srgbClr val="24292E"/>
                </a:solidFill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 </a:t>
            </a:r>
            <a:r>
              <a:rPr kumimoji="1" lang="en-US" altLang="zh-TW" sz="2000" dirty="0" smtClean="0">
                <a:solidFill>
                  <a:srgbClr val="24292E"/>
                </a:solidFill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(</a:t>
            </a:r>
            <a:r>
              <a:rPr kumimoji="1" lang="zh-TW" altLang="zh-TW" sz="2000" dirty="0">
                <a:solidFill>
                  <a:srgbClr val="0366D6"/>
                </a:solidFill>
                <a:latin typeface="Microsoft YaHei" pitchFamily="34" charset="-122"/>
                <a:ea typeface="Microsoft YaHei" pitchFamily="34" charset="-122"/>
                <a:cs typeface="新細明體" pitchFamily="18" charset="-120"/>
                <a:hlinkClick r:id="rId3"/>
              </a:rPr>
              <a:t>fan-wenji</a:t>
            </a:r>
            <a:r>
              <a:rPr kumimoji="1" lang="zh-TW" altLang="zh-TW" sz="2000" dirty="0" smtClean="0">
                <a:solidFill>
                  <a:srgbClr val="0366D6"/>
                </a:solidFill>
                <a:latin typeface="Microsoft YaHei" pitchFamily="34" charset="-122"/>
                <a:ea typeface="Microsoft YaHei" pitchFamily="34" charset="-122"/>
                <a:cs typeface="新細明體" pitchFamily="18" charset="-120"/>
                <a:hlinkClick r:id="rId3"/>
              </a:rPr>
              <a:t>e</a:t>
            </a:r>
            <a:r>
              <a:rPr kumimoji="1" lang="zh-TW" altLang="zh-TW" sz="2000" dirty="0" smtClean="0">
                <a:solidFill>
                  <a:srgbClr val="24292E"/>
                </a:solidFill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的</a:t>
            </a:r>
            <a:r>
              <a:rPr kumimoji="1" lang="zh-TW" altLang="zh-TW" sz="2000" dirty="0">
                <a:solidFill>
                  <a:srgbClr val="24292E"/>
                </a:solidFill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C code</a:t>
            </a:r>
            <a:r>
              <a:rPr kumimoji="1" lang="zh-TW" altLang="zh-TW" sz="2000" dirty="0" smtClean="0">
                <a:solidFill>
                  <a:srgbClr val="24292E"/>
                </a:solidFill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版</a:t>
            </a:r>
            <a:r>
              <a:rPr kumimoji="1" lang="en-US" altLang="zh-TW" sz="2000" dirty="0" smtClean="0">
                <a:solidFill>
                  <a:srgbClr val="24292E"/>
                </a:solidFill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)</a:t>
            </a:r>
          </a:p>
          <a:p>
            <a:pPr marL="285750" indent="-285750" defTabSz="9144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endParaRPr kumimoji="1" lang="en-US" altLang="zh-TW" sz="2000" dirty="0">
              <a:solidFill>
                <a:srgbClr val="24292E"/>
              </a:solidFill>
              <a:latin typeface="Arial" pitchFamily="34" charset="0"/>
              <a:ea typeface="-apple-system"/>
              <a:cs typeface="新細明體" pitchFamily="18" charset="-120"/>
            </a:endParaRPr>
          </a:p>
          <a:p>
            <a:pPr marL="285750" lvl="0" indent="-285750" defTabSz="9144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kumimoji="1" lang="zh-TW" altLang="en-US" sz="2000" b="0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Arial" pitchFamily="34" charset="0"/>
                <a:ea typeface="-apple-system"/>
                <a:cs typeface="新細明體" pitchFamily="18" charset="-120"/>
              </a:rPr>
              <a:t>修改：</a:t>
            </a:r>
            <a:r>
              <a:rPr kumimoji="1" lang="zh-TW" altLang="zh-TW" sz="2000" dirty="0" smtClean="0">
                <a:solidFill>
                  <a:srgbClr val="24292E"/>
                </a:solidFill>
                <a:latin typeface="Arial" pitchFamily="34" charset="0"/>
                <a:ea typeface="-apple-system"/>
                <a:cs typeface="新細明體" pitchFamily="18" charset="-120"/>
              </a:rPr>
              <a:t>修改</a:t>
            </a:r>
            <a:r>
              <a:rPr kumimoji="1" lang="zh-TW" altLang="en-US" sz="2000" dirty="0" smtClean="0">
                <a:solidFill>
                  <a:srgbClr val="24292E"/>
                </a:solidFill>
                <a:latin typeface="Arial" pitchFamily="34" charset="0"/>
                <a:ea typeface="-apple-system"/>
                <a:cs typeface="新細明體" pitchFamily="18" charset="-120"/>
              </a:rPr>
              <a:t>使</a:t>
            </a:r>
            <a:r>
              <a:rPr kumimoji="1" lang="zh-TW" sz="2000" b="0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Arial" pitchFamily="34" charset="0"/>
                <a:ea typeface="-apple-system"/>
                <a:cs typeface="新細明體" pitchFamily="18" charset="-120"/>
              </a:rPr>
              <a:t>適合</a:t>
            </a:r>
            <a:r>
              <a:rPr kumimoji="1" lang="zh-TW" altLang="zh-TW" sz="2000" b="0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Arial" pitchFamily="34" charset="0"/>
                <a:ea typeface="-apple-system"/>
                <a:cs typeface="新細明體" pitchFamily="18" charset="-120"/>
              </a:rPr>
              <a:t>PYNQ-Z2</a:t>
            </a:r>
            <a:endParaRPr kumimoji="1" lang="en-US" altLang="zh-TW" sz="2000" b="0" i="0" u="none" strike="noStrike" cap="none" normalizeH="0" baseline="0" dirty="0" smtClean="0">
              <a:ln>
                <a:noFill/>
              </a:ln>
              <a:solidFill>
                <a:srgbClr val="24292E"/>
              </a:solidFill>
              <a:effectLst/>
              <a:latin typeface="Arial" pitchFamily="34" charset="0"/>
              <a:ea typeface="-apple-system"/>
              <a:cs typeface="新細明體" pitchFamily="18" charset="-120"/>
            </a:endParaRPr>
          </a:p>
          <a:p>
            <a:pPr lvl="0" defTabSz="91440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TW" sz="1000" b="0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Arial" pitchFamily="34" charset="0"/>
                <a:ea typeface="-apple-system"/>
                <a:cs typeface="新細明體" pitchFamily="18" charset="-120"/>
              </a:rPr>
              <a:t>    </a:t>
            </a:r>
          </a:p>
          <a:p>
            <a:pPr marL="285750" marR="0" lvl="0" indent="-23813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</a:pPr>
            <a:r>
              <a:rPr kumimoji="1" lang="zh-TW" altLang="en-US" sz="2000" b="0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Arial" pitchFamily="34" charset="0"/>
                <a:ea typeface="-apple-system"/>
                <a:cs typeface="新細明體" pitchFamily="18" charset="-120"/>
              </a:rPr>
              <a:t>  讀檔：</a:t>
            </a:r>
            <a:r>
              <a:rPr kumimoji="1" lang="zh-TW" altLang="en-US" sz="2000" dirty="0" smtClean="0">
                <a:solidFill>
                  <a:srgbClr val="24292E"/>
                </a:solidFill>
                <a:latin typeface="Arial" pitchFamily="34" charset="0"/>
                <a:ea typeface="-apple-system"/>
                <a:cs typeface="新細明體" pitchFamily="18" charset="-120"/>
              </a:rPr>
              <a:t>     </a:t>
            </a:r>
            <a:endParaRPr kumimoji="1" lang="en-US" altLang="zh-TW" sz="2000" dirty="0" smtClean="0">
              <a:solidFill>
                <a:srgbClr val="24292E"/>
              </a:solidFill>
              <a:latin typeface="Arial" pitchFamily="34" charset="0"/>
              <a:ea typeface="-apple-system"/>
              <a:cs typeface="新細明體" pitchFamily="18" charset="-120"/>
            </a:endParaRPr>
          </a:p>
          <a:p>
            <a:pPr marL="261937"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zh-TW" sz="1000" dirty="0" smtClean="0">
                <a:solidFill>
                  <a:srgbClr val="24292E"/>
                </a:solidFill>
                <a:latin typeface="Arial" pitchFamily="34" charset="0"/>
                <a:ea typeface="-apple-system"/>
                <a:cs typeface="新細明體" pitchFamily="18" charset="-120"/>
              </a:rPr>
              <a:t>  </a:t>
            </a:r>
          </a:p>
          <a:p>
            <a:pPr marL="261937"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zh-TW" sz="2000" dirty="0">
                <a:solidFill>
                  <a:srgbClr val="24292E"/>
                </a:solidFill>
                <a:latin typeface="Arial" pitchFamily="34" charset="0"/>
                <a:ea typeface="新細明體"/>
                <a:cs typeface="新細明體" pitchFamily="18" charset="-120"/>
              </a:rPr>
              <a:t> </a:t>
            </a:r>
            <a:r>
              <a:rPr kumimoji="1" lang="en-US" altLang="zh-TW" sz="2000" dirty="0" smtClean="0">
                <a:solidFill>
                  <a:srgbClr val="24292E"/>
                </a:solidFill>
                <a:latin typeface="Arial" pitchFamily="34" charset="0"/>
                <a:ea typeface="新細明體"/>
                <a:cs typeface="新細明體" pitchFamily="18" charset="-120"/>
              </a:rPr>
              <a:t>      </a:t>
            </a:r>
            <a:r>
              <a:rPr kumimoji="1" lang="zh-TW" altLang="en-US" sz="2000" dirty="0" smtClean="0">
                <a:solidFill>
                  <a:srgbClr val="24292E"/>
                </a:solidFill>
                <a:latin typeface="新細明體"/>
                <a:ea typeface="新細明體"/>
                <a:cs typeface="新細明體" pitchFamily="18" charset="-120"/>
              </a:rPr>
              <a:t>∵        </a:t>
            </a:r>
            <a:r>
              <a:rPr kumimoji="1" lang="zh-TW" altLang="zh-TW" sz="2000" dirty="0" smtClean="0">
                <a:solidFill>
                  <a:srgbClr val="24292E"/>
                </a:solidFill>
                <a:latin typeface="Arial" pitchFamily="34" charset="0"/>
                <a:ea typeface="-apple-system"/>
                <a:cs typeface="新細明體" pitchFamily="18" charset="-120"/>
              </a:rPr>
              <a:t>PYNQ</a:t>
            </a:r>
            <a:r>
              <a:rPr kumimoji="1" lang="zh-TW" altLang="zh-TW" sz="2000" dirty="0">
                <a:solidFill>
                  <a:srgbClr val="24292E"/>
                </a:solidFill>
                <a:latin typeface="Arial" pitchFamily="34" charset="0"/>
                <a:ea typeface="-apple-system"/>
                <a:cs typeface="新細明體" pitchFamily="18" charset="-120"/>
              </a:rPr>
              <a:t>-Z</a:t>
            </a:r>
            <a:r>
              <a:rPr kumimoji="1" lang="zh-TW" altLang="zh-TW" sz="2000" dirty="0" smtClean="0">
                <a:solidFill>
                  <a:srgbClr val="24292E"/>
                </a:solidFill>
                <a:latin typeface="Arial" pitchFamily="34" charset="0"/>
                <a:ea typeface="-apple-system"/>
                <a:cs typeface="新細明體" pitchFamily="18" charset="-120"/>
              </a:rPr>
              <a:t>2讀檔</a:t>
            </a:r>
            <a:r>
              <a:rPr kumimoji="1" lang="zh-TW" altLang="en-US" sz="2000" dirty="0" smtClean="0">
                <a:solidFill>
                  <a:srgbClr val="24292E"/>
                </a:solidFill>
                <a:latin typeface="Arial" pitchFamily="34" charset="0"/>
                <a:ea typeface="-apple-system"/>
                <a:cs typeface="新細明體" pitchFamily="18" charset="-120"/>
              </a:rPr>
              <a:t>： </a:t>
            </a:r>
            <a:r>
              <a:rPr kumimoji="1" lang="zh-TW" altLang="zh-TW" sz="2000" dirty="0" smtClean="0">
                <a:solidFill>
                  <a:srgbClr val="24292E"/>
                </a:solidFill>
                <a:latin typeface="Arial" pitchFamily="34" charset="0"/>
                <a:ea typeface="-apple-system"/>
                <a:cs typeface="新細明體" pitchFamily="18" charset="-120"/>
              </a:rPr>
              <a:t>函</a:t>
            </a:r>
            <a:r>
              <a:rPr kumimoji="1" lang="zh-TW" altLang="zh-TW" sz="2000" dirty="0">
                <a:solidFill>
                  <a:srgbClr val="24292E"/>
                </a:solidFill>
                <a:latin typeface="Arial" pitchFamily="34" charset="0"/>
                <a:ea typeface="-apple-system"/>
                <a:cs typeface="新細明體" pitchFamily="18" charset="-120"/>
              </a:rPr>
              <a:t>式庫Xilff</a:t>
            </a:r>
            <a:r>
              <a:rPr kumimoji="1" lang="zh-TW" altLang="zh-TW" sz="2000" dirty="0" smtClean="0">
                <a:solidFill>
                  <a:srgbClr val="24292E"/>
                </a:solidFill>
                <a:latin typeface="Arial" pitchFamily="34" charset="0"/>
                <a:ea typeface="-apple-system"/>
                <a:cs typeface="新細明體" pitchFamily="18" charset="-120"/>
              </a:rPr>
              <a:t>s的</a:t>
            </a:r>
            <a:r>
              <a:rPr kumimoji="1" lang="zh-TW" altLang="zh-TW" sz="2000" dirty="0">
                <a:solidFill>
                  <a:srgbClr val="24292E"/>
                </a:solidFill>
                <a:latin typeface="Arial" pitchFamily="34" charset="0"/>
                <a:ea typeface="-apple-system"/>
                <a:cs typeface="新細明體" pitchFamily="18" charset="-120"/>
              </a:rPr>
              <a:t>FatFS文件</a:t>
            </a:r>
            <a:r>
              <a:rPr kumimoji="1" lang="zh-TW" altLang="zh-TW" sz="2000" dirty="0" smtClean="0">
                <a:solidFill>
                  <a:srgbClr val="24292E"/>
                </a:solidFill>
                <a:latin typeface="Arial" pitchFamily="34" charset="0"/>
                <a:ea typeface="-apple-system"/>
                <a:cs typeface="新細明體" pitchFamily="18" charset="-120"/>
              </a:rPr>
              <a:t>系統</a:t>
            </a:r>
            <a:r>
              <a:rPr kumimoji="1" lang="zh-TW" altLang="en-US" sz="2000" dirty="0" smtClean="0">
                <a:solidFill>
                  <a:srgbClr val="24292E"/>
                </a:solidFill>
                <a:latin typeface="Arial" pitchFamily="34" charset="0"/>
                <a:ea typeface="-apple-system"/>
                <a:cs typeface="新細明體" pitchFamily="18" charset="-120"/>
              </a:rPr>
              <a:t>  </a:t>
            </a:r>
            <a:r>
              <a:rPr kumimoji="1" lang="zh-TW" altLang="en-US" sz="2000" dirty="0">
                <a:solidFill>
                  <a:srgbClr val="24292E"/>
                </a:solidFill>
                <a:latin typeface="Arial" pitchFamily="34" charset="0"/>
                <a:ea typeface="-apple-system"/>
                <a:cs typeface="新細明體" pitchFamily="18" charset="-120"/>
              </a:rPr>
              <a:t>（</a:t>
            </a:r>
            <a:r>
              <a:rPr kumimoji="1" lang="zh-TW" altLang="zh-TW" sz="2000" dirty="0" smtClean="0">
                <a:solidFill>
                  <a:srgbClr val="24292E"/>
                </a:solidFill>
                <a:latin typeface="Arial" pitchFamily="34" charset="0"/>
                <a:ea typeface="-apple-system"/>
                <a:cs typeface="新細明體" pitchFamily="18" charset="-120"/>
              </a:rPr>
              <a:t>用</a:t>
            </a:r>
            <a:r>
              <a:rPr kumimoji="1" lang="en-US" altLang="zh-TW" sz="2000" dirty="0" smtClean="0">
                <a:solidFill>
                  <a:srgbClr val="24292E"/>
                </a:solidFill>
                <a:latin typeface="Arial" pitchFamily="34" charset="0"/>
                <a:ea typeface="-apple-system"/>
                <a:cs typeface="新細明體" pitchFamily="18" charset="-120"/>
              </a:rPr>
              <a:t>char</a:t>
            </a:r>
            <a:r>
              <a:rPr kumimoji="1" lang="zh-TW" altLang="zh-TW" sz="2000" dirty="0" smtClean="0">
                <a:solidFill>
                  <a:srgbClr val="24292E"/>
                </a:solidFill>
                <a:latin typeface="Arial" pitchFamily="34" charset="0"/>
                <a:ea typeface="-apple-system"/>
                <a:cs typeface="新細明體" pitchFamily="18" charset="-120"/>
              </a:rPr>
              <a:t>的</a:t>
            </a:r>
            <a:r>
              <a:rPr kumimoji="1" lang="zh-TW" altLang="zh-TW" sz="2000" dirty="0">
                <a:solidFill>
                  <a:srgbClr val="24292E"/>
                </a:solidFill>
                <a:latin typeface="Arial" pitchFamily="34" charset="0"/>
                <a:ea typeface="-apple-system"/>
                <a:cs typeface="新細明體" pitchFamily="18" charset="-120"/>
              </a:rPr>
              <a:t>方式讀入</a:t>
            </a:r>
            <a:r>
              <a:rPr kumimoji="1" lang="zh-TW" altLang="en-US" sz="2000" dirty="0" smtClean="0">
                <a:solidFill>
                  <a:srgbClr val="24292E"/>
                </a:solidFill>
                <a:latin typeface="Arial" pitchFamily="34" charset="0"/>
                <a:ea typeface="-apple-system"/>
                <a:cs typeface="新細明體" pitchFamily="18" charset="-120"/>
              </a:rPr>
              <a:t>）</a:t>
            </a:r>
            <a:endParaRPr kumimoji="1" lang="en-US" altLang="zh-TW" sz="2000" dirty="0" smtClean="0">
              <a:solidFill>
                <a:srgbClr val="24292E"/>
              </a:solidFill>
              <a:latin typeface="Arial" pitchFamily="34" charset="0"/>
              <a:ea typeface="-apple-system"/>
              <a:cs typeface="新細明體" pitchFamily="18" charset="-120"/>
            </a:endParaRPr>
          </a:p>
          <a:p>
            <a:pPr marL="261937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zh-TW" altLang="en-US" sz="2000" dirty="0">
                <a:solidFill>
                  <a:srgbClr val="24292E"/>
                </a:solidFill>
                <a:latin typeface="Arial" pitchFamily="34" charset="0"/>
                <a:ea typeface="-apple-system"/>
                <a:cs typeface="新細明體" pitchFamily="18" charset="-120"/>
              </a:rPr>
              <a:t> </a:t>
            </a:r>
            <a:r>
              <a:rPr kumimoji="1" lang="zh-TW" altLang="en-US" sz="2000" dirty="0" smtClean="0">
                <a:solidFill>
                  <a:srgbClr val="24292E"/>
                </a:solidFill>
                <a:latin typeface="Arial" pitchFamily="34" charset="0"/>
                <a:ea typeface="-apple-system"/>
                <a:cs typeface="新細明體" pitchFamily="18" charset="-120"/>
              </a:rPr>
              <a:t>                 </a:t>
            </a:r>
            <a:r>
              <a:rPr kumimoji="1" lang="zh-TW" altLang="zh-TW" sz="2000" dirty="0" smtClean="0">
                <a:solidFill>
                  <a:srgbClr val="24292E"/>
                </a:solidFill>
                <a:latin typeface="Arial" pitchFamily="34" charset="0"/>
                <a:ea typeface="-apple-system"/>
                <a:cs typeface="新細明體" pitchFamily="18" charset="-120"/>
              </a:rPr>
              <a:t>C</a:t>
            </a:r>
            <a:r>
              <a:rPr kumimoji="1" lang="zh-TW" altLang="en-US" sz="2000" dirty="0" smtClean="0">
                <a:solidFill>
                  <a:srgbClr val="24292E"/>
                </a:solidFill>
                <a:latin typeface="Arial" pitchFamily="34" charset="0"/>
                <a:ea typeface="-apple-system"/>
                <a:cs typeface="新細明體" pitchFamily="18" charset="-120"/>
              </a:rPr>
              <a:t> </a:t>
            </a:r>
            <a:r>
              <a:rPr kumimoji="1" lang="zh-TW" altLang="zh-TW" sz="2000" dirty="0" smtClean="0">
                <a:solidFill>
                  <a:srgbClr val="24292E"/>
                </a:solidFill>
                <a:latin typeface="Arial" pitchFamily="34" charset="0"/>
                <a:ea typeface="-apple-system"/>
                <a:cs typeface="新細明體" pitchFamily="18" charset="-120"/>
              </a:rPr>
              <a:t>讀檔</a:t>
            </a:r>
            <a:r>
              <a:rPr kumimoji="1" lang="zh-TW" altLang="en-US" sz="2000" dirty="0" smtClean="0">
                <a:solidFill>
                  <a:srgbClr val="24292E"/>
                </a:solidFill>
                <a:latin typeface="Arial" pitchFamily="34" charset="0"/>
                <a:ea typeface="-apple-system"/>
                <a:cs typeface="新細明體" pitchFamily="18" charset="-120"/>
              </a:rPr>
              <a:t>            ： </a:t>
            </a:r>
            <a:r>
              <a:rPr kumimoji="1" lang="zh-TW" altLang="zh-TW" sz="2000" dirty="0" smtClean="0">
                <a:solidFill>
                  <a:srgbClr val="24292E"/>
                </a:solidFill>
                <a:latin typeface="Arial" pitchFamily="34" charset="0"/>
                <a:ea typeface="-apple-system"/>
                <a:cs typeface="新細明體" pitchFamily="18" charset="-120"/>
              </a:rPr>
              <a:t>fopen</a:t>
            </a:r>
            <a:r>
              <a:rPr kumimoji="1" lang="zh-TW" altLang="en-US" sz="2000" dirty="0" smtClean="0">
                <a:solidFill>
                  <a:srgbClr val="24292E"/>
                </a:solidFill>
                <a:latin typeface="Arial" pitchFamily="34" charset="0"/>
                <a:ea typeface="-apple-system"/>
                <a:cs typeface="新細明體" pitchFamily="18" charset="-120"/>
              </a:rPr>
              <a:t>（</a:t>
            </a:r>
            <a:r>
              <a:rPr kumimoji="1" lang="zh-TW" altLang="zh-TW" sz="2000" dirty="0" smtClean="0">
                <a:solidFill>
                  <a:srgbClr val="24292E"/>
                </a:solidFill>
                <a:latin typeface="Arial" pitchFamily="34" charset="0"/>
                <a:ea typeface="-apple-system"/>
                <a:cs typeface="新細明體" pitchFamily="18" charset="-120"/>
              </a:rPr>
              <a:t>用</a:t>
            </a:r>
            <a:r>
              <a:rPr kumimoji="1" lang="zh-TW" altLang="zh-TW" sz="2000" dirty="0">
                <a:solidFill>
                  <a:srgbClr val="24292E"/>
                </a:solidFill>
                <a:latin typeface="Arial" pitchFamily="34" charset="0"/>
                <a:ea typeface="-apple-system"/>
                <a:cs typeface="新細明體" pitchFamily="18" charset="-120"/>
              </a:rPr>
              <a:t>binary的方式</a:t>
            </a:r>
            <a:r>
              <a:rPr kumimoji="1" lang="zh-TW" altLang="zh-TW" sz="2000" dirty="0" smtClean="0">
                <a:solidFill>
                  <a:srgbClr val="24292E"/>
                </a:solidFill>
                <a:latin typeface="Arial" pitchFamily="34" charset="0"/>
                <a:ea typeface="-apple-system"/>
                <a:cs typeface="新細明體" pitchFamily="18" charset="-120"/>
              </a:rPr>
              <a:t>讀入</a:t>
            </a:r>
            <a:r>
              <a:rPr kumimoji="1" lang="zh-TW" altLang="en-US" sz="2000" dirty="0" smtClean="0">
                <a:solidFill>
                  <a:srgbClr val="24292E"/>
                </a:solidFill>
                <a:latin typeface="Arial" pitchFamily="34" charset="0"/>
                <a:ea typeface="-apple-system"/>
                <a:cs typeface="新細明體" pitchFamily="18" charset="-120"/>
              </a:rPr>
              <a:t>）</a:t>
            </a:r>
            <a:endParaRPr kumimoji="1" lang="en-US" altLang="zh-TW" sz="2000" dirty="0" smtClean="0">
              <a:solidFill>
                <a:srgbClr val="24292E"/>
              </a:solidFill>
              <a:latin typeface="Arial" pitchFamily="34" charset="0"/>
              <a:ea typeface="-apple-system"/>
              <a:cs typeface="新細明體" pitchFamily="18" charset="-120"/>
            </a:endParaRPr>
          </a:p>
          <a:p>
            <a:pPr marL="261937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zh-TW" sz="1100" dirty="0" smtClean="0">
                <a:solidFill>
                  <a:srgbClr val="24292E"/>
                </a:solidFill>
                <a:latin typeface="Arial" pitchFamily="34" charset="0"/>
                <a:ea typeface="-apple-system"/>
                <a:cs typeface="新細明體" pitchFamily="18" charset="-120"/>
              </a:rPr>
              <a:t>  </a:t>
            </a:r>
          </a:p>
          <a:p>
            <a:pPr marL="261937"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zh-TW" sz="2000" dirty="0">
                <a:solidFill>
                  <a:srgbClr val="24292E"/>
                </a:solidFill>
                <a:latin typeface="Arial" pitchFamily="34" charset="0"/>
                <a:ea typeface="-apple-system"/>
                <a:cs typeface="新細明體" pitchFamily="18" charset="-120"/>
              </a:rPr>
              <a:t> </a:t>
            </a:r>
            <a:r>
              <a:rPr kumimoji="1" lang="en-US" altLang="zh-TW" sz="2000" dirty="0" smtClean="0">
                <a:solidFill>
                  <a:srgbClr val="24292E"/>
                </a:solidFill>
                <a:latin typeface="Arial" pitchFamily="34" charset="0"/>
                <a:ea typeface="-apple-system"/>
                <a:cs typeface="新細明體" pitchFamily="18" charset="-120"/>
              </a:rPr>
              <a:t>       </a:t>
            </a:r>
            <a:r>
              <a:rPr kumimoji="1" lang="en-US" altLang="zh-TW" sz="2000" dirty="0" smtClean="0">
                <a:solidFill>
                  <a:srgbClr val="24292E"/>
                </a:solidFill>
                <a:latin typeface="Arial" pitchFamily="34" charset="0"/>
                <a:ea typeface="-apple-system"/>
                <a:cs typeface="新細明體" pitchFamily="18" charset="-120"/>
                <a:sym typeface="Wingdings" pitchFamily="2" charset="2"/>
              </a:rPr>
              <a:t> </a:t>
            </a:r>
            <a:r>
              <a:rPr kumimoji="1" lang="zh-TW" altLang="en-US" sz="2000" dirty="0" smtClean="0">
                <a:solidFill>
                  <a:srgbClr val="24292E"/>
                </a:solidFill>
                <a:latin typeface="Arial" pitchFamily="34" charset="0"/>
                <a:ea typeface="-apple-system"/>
                <a:cs typeface="新細明體" pitchFamily="18" charset="-120"/>
                <a:sym typeface="Wingdings" pitchFamily="2" charset="2"/>
              </a:rPr>
              <a:t>     </a:t>
            </a:r>
            <a:r>
              <a:rPr kumimoji="1" lang="zh-TW" altLang="zh-TW" sz="2000" dirty="0" smtClean="0">
                <a:solidFill>
                  <a:srgbClr val="24292E"/>
                </a:solidFill>
                <a:latin typeface="Arial" pitchFamily="34" charset="0"/>
                <a:ea typeface="-apple-system"/>
                <a:cs typeface="新細明體" pitchFamily="18" charset="-120"/>
              </a:rPr>
              <a:t>Weight</a:t>
            </a:r>
            <a:r>
              <a:rPr kumimoji="1" lang="zh-TW" altLang="en-US" sz="2000" dirty="0" smtClean="0">
                <a:solidFill>
                  <a:srgbClr val="24292E"/>
                </a:solidFill>
                <a:latin typeface="Arial" pitchFamily="34" charset="0"/>
                <a:ea typeface="-apple-system"/>
                <a:cs typeface="新細明體" pitchFamily="18" charset="-120"/>
              </a:rPr>
              <a:t>： </a:t>
            </a:r>
            <a:r>
              <a:rPr kumimoji="1" lang="en-US" altLang="zh-TW" sz="2000" dirty="0" smtClean="0">
                <a:solidFill>
                  <a:srgbClr val="24292E"/>
                </a:solidFill>
                <a:latin typeface="Arial" pitchFamily="34" charset="0"/>
                <a:ea typeface="-apple-system"/>
                <a:cs typeface="新細明體" pitchFamily="18" charset="-120"/>
                <a:sym typeface="Wingdings" pitchFamily="2" charset="2"/>
              </a:rPr>
              <a:t> </a:t>
            </a:r>
            <a:r>
              <a:rPr kumimoji="1" lang="zh-TW" altLang="zh-TW" sz="2000" dirty="0" smtClean="0">
                <a:solidFill>
                  <a:srgbClr val="24292E"/>
                </a:solidFill>
                <a:latin typeface="Arial" pitchFamily="34" charset="0"/>
                <a:ea typeface="-apple-system"/>
                <a:cs typeface="新細明體" pitchFamily="18" charset="-120"/>
              </a:rPr>
              <a:t>binary </a:t>
            </a:r>
            <a:r>
              <a:rPr kumimoji="1" lang="zh-TW" altLang="zh-TW" sz="2000" dirty="0">
                <a:solidFill>
                  <a:srgbClr val="24292E"/>
                </a:solidFill>
                <a:latin typeface="Arial" pitchFamily="34" charset="0"/>
                <a:ea typeface="-apple-system"/>
                <a:cs typeface="新細明體" pitchFamily="18" charset="-120"/>
              </a:rPr>
              <a:t>read</a:t>
            </a:r>
            <a:r>
              <a:rPr kumimoji="1" lang="zh-TW" altLang="en-US" sz="2000" dirty="0">
                <a:solidFill>
                  <a:srgbClr val="24292E"/>
                </a:solidFill>
                <a:latin typeface="Arial" pitchFamily="34" charset="0"/>
                <a:ea typeface="-apple-system"/>
                <a:cs typeface="新細明體" pitchFamily="18" charset="-120"/>
              </a:rPr>
              <a:t> </a:t>
            </a:r>
            <a:r>
              <a:rPr kumimoji="1" lang="zh-TW" altLang="en-US" sz="2000" dirty="0" smtClean="0">
                <a:solidFill>
                  <a:srgbClr val="24292E"/>
                </a:solidFill>
                <a:latin typeface="新細明體"/>
                <a:ea typeface="新細明體"/>
                <a:cs typeface="新細明體" pitchFamily="18" charset="-120"/>
              </a:rPr>
              <a:t>→</a:t>
            </a:r>
            <a:r>
              <a:rPr kumimoji="1" lang="zh-TW" altLang="en-US" sz="2000" dirty="0" smtClean="0">
                <a:solidFill>
                  <a:srgbClr val="24292E"/>
                </a:solidFill>
                <a:latin typeface="Arial" pitchFamily="34" charset="0"/>
                <a:ea typeface="-apple-system"/>
                <a:cs typeface="新細明體" pitchFamily="18" charset="-120"/>
                <a:sym typeface="Wingdings" pitchFamily="2" charset="2"/>
              </a:rPr>
              <a:t>  </a:t>
            </a:r>
            <a:r>
              <a:rPr kumimoji="1" lang="en-US" altLang="zh-TW" sz="2000" dirty="0">
                <a:solidFill>
                  <a:srgbClr val="24292E"/>
                </a:solidFill>
                <a:latin typeface="Arial" pitchFamily="34" charset="0"/>
                <a:ea typeface="-apple-system"/>
                <a:cs typeface="新細明體" pitchFamily="18" charset="-120"/>
                <a:sym typeface="Wingdings" pitchFamily="2" charset="2"/>
              </a:rPr>
              <a:t>double </a:t>
            </a:r>
            <a:r>
              <a:rPr kumimoji="1" lang="zh-TW" altLang="en-US" sz="2000" dirty="0" smtClean="0">
                <a:solidFill>
                  <a:srgbClr val="24292E"/>
                </a:solidFill>
                <a:latin typeface="Arial" pitchFamily="34" charset="0"/>
                <a:ea typeface="-apple-system"/>
                <a:cs typeface="新細明體" pitchFamily="18" charset="-120"/>
                <a:sym typeface="Wingdings" pitchFamily="2" charset="2"/>
              </a:rPr>
              <a:t>（</a:t>
            </a:r>
            <a:r>
              <a:rPr kumimoji="1" lang="en-US" altLang="zh-TW" sz="2000" dirty="0" smtClean="0">
                <a:solidFill>
                  <a:srgbClr val="24292E"/>
                </a:solidFill>
                <a:latin typeface="Arial" pitchFamily="34" charset="0"/>
                <a:ea typeface="-apple-system"/>
                <a:cs typeface="新細明體" pitchFamily="18" charset="-120"/>
                <a:sym typeface="Wingdings" pitchFamily="2" charset="2"/>
              </a:rPr>
              <a:t>ex</a:t>
            </a:r>
            <a:r>
              <a:rPr kumimoji="1" lang="zh-TW" altLang="en-US" sz="2000" dirty="0" smtClean="0">
                <a:solidFill>
                  <a:srgbClr val="24292E"/>
                </a:solidFill>
                <a:latin typeface="Arial" pitchFamily="34" charset="0"/>
                <a:ea typeface="-apple-system"/>
                <a:cs typeface="新細明體" pitchFamily="18" charset="-120"/>
                <a:sym typeface="Wingdings" pitchFamily="2" charset="2"/>
              </a:rPr>
              <a:t>：</a:t>
            </a:r>
            <a:r>
              <a:rPr kumimoji="1" lang="zh-TW" altLang="zh-TW" sz="2000" dirty="0" smtClean="0">
                <a:solidFill>
                  <a:srgbClr val="24292E"/>
                </a:solidFill>
                <a:latin typeface="Arial" pitchFamily="34" charset="0"/>
                <a:ea typeface="-apple-system"/>
                <a:cs typeface="新細明體" pitchFamily="18" charset="-120"/>
              </a:rPr>
              <a:t>0</a:t>
            </a:r>
            <a:r>
              <a:rPr kumimoji="1" lang="zh-TW" altLang="zh-TW" sz="2000" dirty="0">
                <a:solidFill>
                  <a:srgbClr val="24292E"/>
                </a:solidFill>
                <a:latin typeface="Arial" pitchFamily="34" charset="0"/>
                <a:ea typeface="-apple-system"/>
                <a:cs typeface="新細明體" pitchFamily="18" charset="-120"/>
              </a:rPr>
              <a:t>.2392839...到小數</a:t>
            </a:r>
            <a:r>
              <a:rPr kumimoji="1" lang="zh-TW" altLang="en-US" sz="2000" dirty="0">
                <a:solidFill>
                  <a:srgbClr val="24292E"/>
                </a:solidFill>
                <a:latin typeface="Arial" pitchFamily="34" charset="0"/>
                <a:ea typeface="-apple-system"/>
                <a:cs typeface="新細明體" pitchFamily="18" charset="-120"/>
              </a:rPr>
              <a:t>  </a:t>
            </a:r>
            <a:r>
              <a:rPr kumimoji="1" lang="zh-TW" altLang="zh-TW" sz="2000" dirty="0">
                <a:solidFill>
                  <a:srgbClr val="24292E"/>
                </a:solidFill>
                <a:latin typeface="Arial" pitchFamily="34" charset="0"/>
                <a:ea typeface="-apple-system"/>
                <a:cs typeface="新細明體" pitchFamily="18" charset="-120"/>
              </a:rPr>
              <a:t>65</a:t>
            </a:r>
            <a:r>
              <a:rPr kumimoji="1" lang="zh-TW" altLang="en-US" sz="2000" dirty="0">
                <a:solidFill>
                  <a:srgbClr val="24292E"/>
                </a:solidFill>
                <a:latin typeface="Arial" pitchFamily="34" charset="0"/>
                <a:ea typeface="-apple-system"/>
                <a:cs typeface="新細明體" pitchFamily="18" charset="-120"/>
              </a:rPr>
              <a:t> </a:t>
            </a:r>
            <a:r>
              <a:rPr kumimoji="1" lang="zh-TW" altLang="zh-TW" sz="2000" dirty="0">
                <a:solidFill>
                  <a:srgbClr val="24292E"/>
                </a:solidFill>
                <a:latin typeface="Arial" pitchFamily="34" charset="0"/>
                <a:ea typeface="-apple-system"/>
                <a:cs typeface="新細明體" pitchFamily="18" charset="-120"/>
              </a:rPr>
              <a:t>位</a:t>
            </a:r>
            <a:r>
              <a:rPr kumimoji="1" lang="zh-TW" altLang="en-US" sz="2000" dirty="0" smtClean="0">
                <a:solidFill>
                  <a:srgbClr val="24292E"/>
                </a:solidFill>
                <a:latin typeface="Arial" pitchFamily="34" charset="0"/>
                <a:ea typeface="-apple-system"/>
                <a:cs typeface="新細明體" pitchFamily="18" charset="-120"/>
              </a:rPr>
              <a:t>）</a:t>
            </a:r>
            <a:endParaRPr kumimoji="1" lang="en-US" altLang="zh-TW" sz="2000" dirty="0">
              <a:solidFill>
                <a:srgbClr val="24292E"/>
              </a:solidFill>
              <a:latin typeface="Arial" pitchFamily="34" charset="0"/>
              <a:ea typeface="-apple-system"/>
              <a:cs typeface="新細明體" pitchFamily="18" charset="-120"/>
            </a:endParaRPr>
          </a:p>
          <a:p>
            <a:pPr marL="261937"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zh-TW" altLang="en-US" sz="2000" dirty="0" smtClean="0">
                <a:solidFill>
                  <a:srgbClr val="24292E"/>
                </a:solidFill>
                <a:latin typeface="Arial" pitchFamily="34" charset="0"/>
                <a:ea typeface="-apple-system"/>
                <a:cs typeface="新細明體" pitchFamily="18" charset="-120"/>
              </a:rPr>
              <a:t>                  </a:t>
            </a:r>
            <a:r>
              <a:rPr kumimoji="1" lang="zh-TW" altLang="zh-TW" sz="2000" dirty="0" smtClean="0">
                <a:solidFill>
                  <a:srgbClr val="24292E"/>
                </a:solidFill>
                <a:latin typeface="Arial" pitchFamily="34" charset="0"/>
                <a:ea typeface="-apple-system"/>
                <a:cs typeface="新細明體" pitchFamily="18" charset="-120"/>
              </a:rPr>
              <a:t>圖片</a:t>
            </a:r>
            <a:r>
              <a:rPr kumimoji="1" lang="zh-TW" altLang="en-US" sz="2000" dirty="0">
                <a:solidFill>
                  <a:srgbClr val="24292E"/>
                </a:solidFill>
                <a:latin typeface="Arial" pitchFamily="34" charset="0"/>
                <a:ea typeface="-apple-system"/>
                <a:cs typeface="新細明體" pitchFamily="18" charset="-120"/>
              </a:rPr>
              <a:t>檔</a:t>
            </a:r>
            <a:r>
              <a:rPr kumimoji="1" lang="zh-TW" altLang="en-US" sz="2000" dirty="0" smtClean="0">
                <a:solidFill>
                  <a:srgbClr val="24292E"/>
                </a:solidFill>
                <a:latin typeface="Arial" pitchFamily="34" charset="0"/>
                <a:ea typeface="-apple-system"/>
                <a:cs typeface="新細明體" pitchFamily="18" charset="-120"/>
              </a:rPr>
              <a:t>：</a:t>
            </a:r>
            <a:r>
              <a:rPr kumimoji="1" lang="zh-TW" altLang="zh-TW" sz="2000" dirty="0">
                <a:solidFill>
                  <a:srgbClr val="24292E"/>
                </a:solidFill>
                <a:latin typeface="Arial" pitchFamily="34" charset="0"/>
                <a:ea typeface="-apple-system"/>
                <a:cs typeface="新細明體" pitchFamily="18" charset="-120"/>
              </a:rPr>
              <a:t>直接在程式中定義，目前有放兩張圖片做</a:t>
            </a:r>
            <a:r>
              <a:rPr kumimoji="1" lang="zh-TW" altLang="zh-TW" sz="2000" dirty="0" smtClean="0">
                <a:solidFill>
                  <a:srgbClr val="24292E"/>
                </a:solidFill>
                <a:latin typeface="Arial" pitchFamily="34" charset="0"/>
                <a:ea typeface="-apple-system"/>
                <a:cs typeface="新細明體" pitchFamily="18" charset="-120"/>
              </a:rPr>
              <a:t>測試</a:t>
            </a:r>
            <a:endParaRPr kumimoji="1" lang="en-US" altLang="zh-TW" sz="2000" dirty="0">
              <a:solidFill>
                <a:srgbClr val="24292E"/>
              </a:solidFill>
              <a:latin typeface="Arial" pitchFamily="34" charset="0"/>
              <a:ea typeface="-apple-system"/>
              <a:cs typeface="新細明體" pitchFamily="18" charset="-120"/>
            </a:endParaRPr>
          </a:p>
          <a:p>
            <a:pPr marL="261937"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endParaRPr kumimoji="1" lang="en-US" altLang="zh-TW" sz="2000" dirty="0">
              <a:solidFill>
                <a:srgbClr val="24292E"/>
              </a:solidFill>
              <a:latin typeface="Arial" pitchFamily="34" charset="0"/>
              <a:ea typeface="-apple-system"/>
              <a:cs typeface="新細明體" pitchFamily="18" charset="-120"/>
            </a:endParaRPr>
          </a:p>
          <a:p>
            <a:pPr marL="285750" lvl="0" indent="-23813" defTabSz="9144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kumimoji="1" lang="zh-TW" altLang="en-US" sz="2000" dirty="0">
                <a:solidFill>
                  <a:srgbClr val="24292E"/>
                </a:solidFill>
                <a:latin typeface="Arial" pitchFamily="34" charset="0"/>
                <a:ea typeface="-apple-system"/>
                <a:cs typeface="新細明體" pitchFamily="18" charset="-120"/>
              </a:rPr>
              <a:t> </a:t>
            </a:r>
            <a:r>
              <a:rPr kumimoji="1" lang="zh-TW" altLang="zh-TW" sz="2000" dirty="0" smtClean="0">
                <a:solidFill>
                  <a:srgbClr val="24292E"/>
                </a:solidFill>
                <a:latin typeface="Arial" pitchFamily="34" charset="0"/>
                <a:ea typeface="-apple-system"/>
                <a:cs typeface="新細明體" pitchFamily="18" charset="-120"/>
              </a:rPr>
              <a:t>convolution</a:t>
            </a:r>
            <a:r>
              <a:rPr kumimoji="1" lang="zh-TW" altLang="en-US" sz="2000" dirty="0" smtClean="0">
                <a:solidFill>
                  <a:srgbClr val="24292E"/>
                </a:solidFill>
                <a:latin typeface="Arial" pitchFamily="34" charset="0"/>
                <a:ea typeface="-apple-system"/>
                <a:cs typeface="新細明體" pitchFamily="18" charset="-120"/>
              </a:rPr>
              <a:t>：</a:t>
            </a:r>
            <a:endParaRPr kumimoji="1" lang="en-US" altLang="zh-TW" sz="2000" dirty="0" smtClean="0">
              <a:solidFill>
                <a:srgbClr val="24292E"/>
              </a:solidFill>
              <a:latin typeface="Arial" pitchFamily="34" charset="0"/>
              <a:ea typeface="-apple-system"/>
              <a:cs typeface="新細明體" pitchFamily="18" charset="-120"/>
            </a:endParaRPr>
          </a:p>
          <a:p>
            <a:pPr marL="261937"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zh-TW" altLang="en-US" sz="2000" dirty="0" smtClean="0">
                <a:solidFill>
                  <a:srgbClr val="24292E"/>
                </a:solidFill>
                <a:latin typeface="Arial" pitchFamily="34" charset="0"/>
                <a:ea typeface="-apple-system"/>
                <a:cs typeface="新細明體" pitchFamily="18" charset="-120"/>
              </a:rPr>
              <a:t>     </a:t>
            </a:r>
            <a:r>
              <a:rPr kumimoji="1" lang="zh-TW" altLang="zh-TW" sz="2000" dirty="0" smtClean="0">
                <a:solidFill>
                  <a:srgbClr val="24292E"/>
                </a:solidFill>
                <a:latin typeface="Arial" pitchFamily="34" charset="0"/>
                <a:ea typeface="-apple-system"/>
                <a:cs typeface="新細明體" pitchFamily="18" charset="-120"/>
              </a:rPr>
              <a:t>改為</a:t>
            </a:r>
            <a:r>
              <a:rPr kumimoji="1" lang="en-US" altLang="zh-TW" sz="2000" dirty="0">
                <a:solidFill>
                  <a:srgbClr val="24292E"/>
                </a:solidFill>
                <a:latin typeface="Arial" pitchFamily="34" charset="0"/>
                <a:ea typeface="-apple-system"/>
                <a:cs typeface="新細明體" pitchFamily="18" charset="-120"/>
              </a:rPr>
              <a:t>DSP</a:t>
            </a:r>
            <a:r>
              <a:rPr kumimoji="1" lang="zh-TW" altLang="en-US" sz="2000" dirty="0">
                <a:solidFill>
                  <a:srgbClr val="24292E"/>
                </a:solidFill>
                <a:latin typeface="Arial" pitchFamily="34" charset="0"/>
                <a:ea typeface="-apple-system"/>
                <a:cs typeface="新細明體" pitchFamily="18" charset="-120"/>
              </a:rPr>
              <a:t>矩陣</a:t>
            </a:r>
            <a:r>
              <a:rPr kumimoji="1" lang="zh-TW" altLang="en-US" sz="2000" dirty="0" smtClean="0">
                <a:solidFill>
                  <a:srgbClr val="24292E"/>
                </a:solidFill>
                <a:latin typeface="Arial" pitchFamily="34" charset="0"/>
                <a:ea typeface="-apple-system"/>
                <a:cs typeface="新細明體" pitchFamily="18" charset="-120"/>
              </a:rPr>
              <a:t>計算     </a:t>
            </a:r>
            <a:endParaRPr kumimoji="1" lang="en-US" altLang="zh-TW" sz="2000" dirty="0" smtClean="0">
              <a:solidFill>
                <a:srgbClr val="24292E"/>
              </a:solidFill>
              <a:latin typeface="Arial" pitchFamily="34" charset="0"/>
              <a:ea typeface="-apple-system"/>
              <a:cs typeface="新細明體" pitchFamily="18" charset="-120"/>
            </a:endParaRPr>
          </a:p>
          <a:p>
            <a:pPr marL="261937"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zh-TW" altLang="en-US" sz="800" dirty="0">
                <a:solidFill>
                  <a:srgbClr val="24292E"/>
                </a:solidFill>
                <a:latin typeface="Arial" pitchFamily="34" charset="0"/>
                <a:ea typeface="-apple-system"/>
                <a:cs typeface="新細明體" pitchFamily="18" charset="-120"/>
              </a:rPr>
              <a:t> </a:t>
            </a:r>
            <a:r>
              <a:rPr kumimoji="1" lang="zh-TW" altLang="en-US" sz="800" dirty="0" smtClean="0">
                <a:solidFill>
                  <a:srgbClr val="24292E"/>
                </a:solidFill>
                <a:latin typeface="Arial" pitchFamily="34" charset="0"/>
                <a:ea typeface="-apple-system"/>
                <a:cs typeface="新細明體" pitchFamily="18" charset="-120"/>
              </a:rPr>
              <a:t>       </a:t>
            </a:r>
            <a:endParaRPr kumimoji="1" lang="en-US" altLang="zh-TW" sz="800" dirty="0" smtClean="0">
              <a:solidFill>
                <a:srgbClr val="24292E"/>
              </a:solidFill>
              <a:latin typeface="Arial" pitchFamily="34" charset="0"/>
              <a:ea typeface="-apple-system"/>
              <a:cs typeface="新細明體" pitchFamily="18" charset="-120"/>
            </a:endParaRPr>
          </a:p>
          <a:p>
            <a:pPr marL="285750" indent="-23813" defTabSz="9144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kumimoji="1" lang="zh-TW" altLang="en-US" sz="2000" dirty="0" smtClean="0">
                <a:solidFill>
                  <a:srgbClr val="24292E"/>
                </a:solidFill>
                <a:latin typeface="Arial" pitchFamily="34" charset="0"/>
                <a:ea typeface="-apple-system"/>
                <a:cs typeface="新細明體" pitchFamily="18" charset="-120"/>
              </a:rPr>
              <a:t>  </a:t>
            </a:r>
            <a:r>
              <a:rPr kumimoji="1" lang="zh-TW" altLang="zh-TW" sz="2000" dirty="0" smtClean="0">
                <a:solidFill>
                  <a:srgbClr val="24292E"/>
                </a:solidFill>
                <a:latin typeface="Arial" pitchFamily="34" charset="0"/>
                <a:ea typeface="-apple-system"/>
                <a:cs typeface="新細明體" pitchFamily="18" charset="-120"/>
              </a:rPr>
              <a:t>去除</a:t>
            </a:r>
            <a:r>
              <a:rPr kumimoji="1" lang="zh-TW" altLang="en-US" sz="2000" dirty="0" smtClean="0">
                <a:solidFill>
                  <a:srgbClr val="24292E"/>
                </a:solidFill>
                <a:latin typeface="Arial" pitchFamily="34" charset="0"/>
                <a:ea typeface="-apple-system"/>
                <a:cs typeface="新細明體" pitchFamily="18" charset="-120"/>
              </a:rPr>
              <a:t>模型權重</a:t>
            </a:r>
            <a:r>
              <a:rPr kumimoji="1" lang="zh-TW" altLang="zh-TW" sz="2000" dirty="0" smtClean="0">
                <a:solidFill>
                  <a:srgbClr val="24292E"/>
                </a:solidFill>
                <a:latin typeface="Arial" pitchFamily="34" charset="0"/>
                <a:ea typeface="-apple-system"/>
                <a:cs typeface="新細明體" pitchFamily="18" charset="-120"/>
              </a:rPr>
              <a:t>訓練</a:t>
            </a:r>
            <a:endParaRPr kumimoji="1" lang="en-US" altLang="zh-TW" sz="2000" dirty="0" smtClean="0">
              <a:solidFill>
                <a:srgbClr val="24292E"/>
              </a:solidFill>
              <a:latin typeface="Arial" pitchFamily="34" charset="0"/>
              <a:ea typeface="-apple-system"/>
              <a:cs typeface="新細明體" pitchFamily="18" charset="-120"/>
            </a:endParaRPr>
          </a:p>
          <a:p>
            <a:pPr marL="261937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zh-TW" altLang="en-US" sz="2000" dirty="0">
                <a:solidFill>
                  <a:srgbClr val="24292E"/>
                </a:solidFill>
                <a:latin typeface="Arial" pitchFamily="34" charset="0"/>
                <a:ea typeface="-apple-system"/>
                <a:cs typeface="新細明體" pitchFamily="18" charset="-120"/>
              </a:rPr>
              <a:t> </a:t>
            </a:r>
            <a:r>
              <a:rPr kumimoji="1" lang="zh-TW" altLang="en-US" sz="2000" dirty="0" smtClean="0">
                <a:solidFill>
                  <a:srgbClr val="24292E"/>
                </a:solidFill>
                <a:latin typeface="Arial" pitchFamily="34" charset="0"/>
                <a:ea typeface="-apple-system"/>
                <a:cs typeface="新細明體" pitchFamily="18" charset="-120"/>
              </a:rPr>
              <a:t>    </a:t>
            </a:r>
            <a:r>
              <a:rPr kumimoji="1" lang="zh-TW" altLang="en-US" sz="2000" dirty="0" smtClean="0">
                <a:solidFill>
                  <a:srgbClr val="24292E"/>
                </a:solidFill>
                <a:latin typeface="新細明體"/>
                <a:cs typeface="新細明體" pitchFamily="18" charset="-120"/>
              </a:rPr>
              <a:t>∵     </a:t>
            </a:r>
            <a:r>
              <a:rPr kumimoji="1" lang="zh-TW" altLang="zh-TW" sz="2000" dirty="0" smtClean="0">
                <a:solidFill>
                  <a:srgbClr val="24292E"/>
                </a:solidFill>
                <a:latin typeface="Arial" pitchFamily="34" charset="0"/>
                <a:ea typeface="-apple-system"/>
                <a:cs typeface="新細明體" pitchFamily="18" charset="-120"/>
              </a:rPr>
              <a:t>F</a:t>
            </a:r>
            <a:r>
              <a:rPr kumimoji="1" lang="zh-TW" altLang="zh-TW" sz="2000" dirty="0">
                <a:solidFill>
                  <a:srgbClr val="24292E"/>
                </a:solidFill>
                <a:latin typeface="Arial" pitchFamily="34" charset="0"/>
                <a:ea typeface="-apple-system"/>
                <a:cs typeface="新細明體" pitchFamily="18" charset="-120"/>
              </a:rPr>
              <a:t>PGA來訓練計算量太大，會跑太</a:t>
            </a:r>
            <a:r>
              <a:rPr kumimoji="1" lang="zh-TW" altLang="zh-TW" sz="2000" dirty="0" smtClean="0">
                <a:solidFill>
                  <a:srgbClr val="24292E"/>
                </a:solidFill>
                <a:latin typeface="Arial" pitchFamily="34" charset="0"/>
                <a:ea typeface="-apple-system"/>
                <a:cs typeface="新細明體" pitchFamily="18" charset="-120"/>
              </a:rPr>
              <a:t>久</a:t>
            </a:r>
            <a:endParaRPr kumimoji="1" lang="en-US" altLang="zh-TW" sz="2000" dirty="0" smtClean="0">
              <a:solidFill>
                <a:srgbClr val="24292E"/>
              </a:solidFill>
              <a:latin typeface="Arial" pitchFamily="34" charset="0"/>
              <a:ea typeface="-apple-system"/>
              <a:cs typeface="新細明體" pitchFamily="18" charset="-120"/>
            </a:endParaRPr>
          </a:p>
          <a:p>
            <a:pPr marL="261937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zh-TW" altLang="en-US" sz="600" dirty="0">
                <a:solidFill>
                  <a:srgbClr val="24292E"/>
                </a:solidFill>
                <a:latin typeface="Arial" pitchFamily="34" charset="0"/>
                <a:ea typeface="-apple-system"/>
                <a:cs typeface="新細明體" pitchFamily="18" charset="-120"/>
              </a:rPr>
              <a:t> </a:t>
            </a:r>
            <a:r>
              <a:rPr kumimoji="1" lang="zh-TW" altLang="en-US" sz="600" dirty="0" smtClean="0">
                <a:solidFill>
                  <a:srgbClr val="24292E"/>
                </a:solidFill>
                <a:latin typeface="Arial" pitchFamily="34" charset="0"/>
                <a:ea typeface="-apple-system"/>
                <a:cs typeface="新細明體" pitchFamily="18" charset="-120"/>
              </a:rPr>
              <a:t>  </a:t>
            </a:r>
            <a:endParaRPr kumimoji="1" lang="en-US" altLang="zh-TW" sz="600" dirty="0" smtClean="0">
              <a:solidFill>
                <a:srgbClr val="24292E"/>
              </a:solidFill>
              <a:latin typeface="Arial" pitchFamily="34" charset="0"/>
              <a:ea typeface="-apple-system"/>
              <a:cs typeface="新細明體" pitchFamily="18" charset="-120"/>
            </a:endParaRPr>
          </a:p>
          <a:p>
            <a:pPr marL="261937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zh-TW" altLang="en-US" sz="2000" dirty="0" smtClean="0">
                <a:solidFill>
                  <a:srgbClr val="24292E"/>
                </a:solidFill>
                <a:latin typeface="Arial" pitchFamily="34" charset="0"/>
                <a:ea typeface="-apple-system"/>
                <a:cs typeface="新細明體" pitchFamily="18" charset="-120"/>
              </a:rPr>
              <a:t>        </a:t>
            </a:r>
            <a:r>
              <a:rPr kumimoji="1" lang="en-US" altLang="zh-TW" sz="2000" dirty="0" smtClean="0">
                <a:solidFill>
                  <a:srgbClr val="24292E"/>
                </a:solidFill>
                <a:latin typeface="Arial" pitchFamily="34" charset="0"/>
                <a:ea typeface="-apple-system"/>
                <a:cs typeface="新細明體" pitchFamily="18" charset="-120"/>
                <a:sym typeface="Wingdings" pitchFamily="2" charset="2"/>
              </a:rPr>
              <a:t></a:t>
            </a:r>
            <a:r>
              <a:rPr kumimoji="1" lang="zh-TW" altLang="en-US" sz="2000" dirty="0" smtClean="0">
                <a:solidFill>
                  <a:srgbClr val="24292E"/>
                </a:solidFill>
                <a:latin typeface="Arial" pitchFamily="34" charset="0"/>
                <a:ea typeface="-apple-system"/>
                <a:cs typeface="新細明體" pitchFamily="18" charset="-120"/>
                <a:sym typeface="Wingdings" pitchFamily="2" charset="2"/>
              </a:rPr>
              <a:t>   </a:t>
            </a:r>
            <a:r>
              <a:rPr kumimoji="1" lang="zh-TW" altLang="zh-TW" sz="2000" dirty="0" smtClean="0">
                <a:solidFill>
                  <a:srgbClr val="24292E"/>
                </a:solidFill>
                <a:latin typeface="Arial" pitchFamily="34" charset="0"/>
                <a:ea typeface="-apple-system"/>
                <a:cs typeface="新細明體" pitchFamily="18" charset="-120"/>
              </a:rPr>
              <a:t>訓練</a:t>
            </a:r>
            <a:r>
              <a:rPr kumimoji="1" lang="zh-TW" altLang="en-US" sz="2000" dirty="0" smtClean="0">
                <a:solidFill>
                  <a:srgbClr val="24292E"/>
                </a:solidFill>
                <a:latin typeface="Arial" pitchFamily="34" charset="0"/>
                <a:ea typeface="-apple-system"/>
                <a:cs typeface="新細明體" pitchFamily="18" charset="-120"/>
              </a:rPr>
              <a:t>： </a:t>
            </a:r>
            <a:r>
              <a:rPr kumimoji="1" lang="zh-TW" altLang="zh-TW" sz="2000" dirty="0" smtClean="0">
                <a:solidFill>
                  <a:srgbClr val="24292E"/>
                </a:solidFill>
                <a:latin typeface="Arial" pitchFamily="34" charset="0"/>
                <a:ea typeface="-apple-system"/>
                <a:cs typeface="新細明體" pitchFamily="18" charset="-120"/>
              </a:rPr>
              <a:t>去除</a:t>
            </a:r>
            <a:endParaRPr kumimoji="1" lang="en-US" altLang="zh-TW" sz="2000" dirty="0">
              <a:solidFill>
                <a:srgbClr val="24292E"/>
              </a:solidFill>
              <a:latin typeface="Arial" pitchFamily="34" charset="0"/>
              <a:ea typeface="-apple-system"/>
              <a:cs typeface="新細明體" pitchFamily="18" charset="-120"/>
            </a:endParaRPr>
          </a:p>
          <a:p>
            <a:pPr marL="261937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zh-TW" altLang="en-US" sz="2000" dirty="0" smtClean="0">
                <a:solidFill>
                  <a:srgbClr val="24292E"/>
                </a:solidFill>
                <a:latin typeface="Arial" pitchFamily="34" charset="0"/>
              </a:rPr>
              <a:t>               </a:t>
            </a:r>
            <a:r>
              <a:rPr lang="zh-TW" altLang="en-US" sz="2000" dirty="0" smtClean="0"/>
              <a:t>測試：  圖片（一萬張 </a:t>
            </a:r>
            <a:r>
              <a:rPr kumimoji="1" lang="zh-TW" altLang="en-US" sz="2000" dirty="0" smtClean="0">
                <a:solidFill>
                  <a:srgbClr val="24292E"/>
                </a:solidFill>
                <a:latin typeface="新細明體"/>
                <a:cs typeface="新細明體" pitchFamily="18" charset="-120"/>
              </a:rPr>
              <a:t>→</a:t>
            </a:r>
            <a:r>
              <a:rPr lang="zh-TW" altLang="en-US" sz="2000" dirty="0" smtClean="0"/>
              <a:t> </a:t>
            </a:r>
            <a:r>
              <a:rPr lang="en-US" altLang="zh-TW" sz="2000" dirty="0" smtClean="0"/>
              <a:t>3</a:t>
            </a:r>
            <a:r>
              <a:rPr lang="zh-TW" altLang="en-US" sz="2000" dirty="0" smtClean="0"/>
              <a:t>張</a:t>
            </a:r>
            <a:r>
              <a:rPr lang="zh-TW" altLang="en-US" sz="2000" dirty="0" smtClean="0"/>
              <a:t>）</a:t>
            </a:r>
            <a:endParaRPr kumimoji="1" lang="en-US" altLang="zh-TW" sz="2000" dirty="0" smtClean="0">
              <a:solidFill>
                <a:srgbClr val="24292E"/>
              </a:solidFill>
              <a:latin typeface="Arial" pitchFamily="34" charset="0"/>
              <a:ea typeface="-apple-system"/>
              <a:cs typeface="新細明體" pitchFamily="18" charset="-120"/>
            </a:endParaRP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</a:t>
            </a:r>
            <a:r>
              <a:rPr kumimoji="1" lang="en-US" altLang="zh-TW" dirty="0"/>
              <a:t>2</a:t>
            </a:r>
            <a:r>
              <a:rPr kumimoji="1" lang="zh-CN" altLang="en-US" dirty="0"/>
              <a:t> </a:t>
            </a:r>
            <a:r>
              <a:rPr kumimoji="1" lang="zh-TW" altLang="en-US" dirty="0"/>
              <a:t>實作方法</a:t>
            </a:r>
            <a:endParaRPr kumimoji="1"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xmlns="" id="{F981EB6C-4523-4DE5-A818-FA8EB1BB2032}"/>
              </a:ext>
            </a:extLst>
          </p:cNvPr>
          <p:cNvSpPr/>
          <p:nvPr/>
        </p:nvSpPr>
        <p:spPr>
          <a:xfrm>
            <a:off x="2727183" y="1163700"/>
            <a:ext cx="7018983" cy="2676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xmlns="" id="{7D355EF9-725D-4C66-A614-28246A2B0B1C}"/>
              </a:ext>
            </a:extLst>
          </p:cNvPr>
          <p:cNvSpPr/>
          <p:nvPr/>
        </p:nvSpPr>
        <p:spPr>
          <a:xfrm>
            <a:off x="2727183" y="809757"/>
            <a:ext cx="691862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09585"/>
            <a:r>
              <a:rPr kumimoji="1" lang="en-US" altLang="zh-TW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0"/>
                <a:ea typeface="Microsoft YaHei" charset="0"/>
              </a:rPr>
              <a:t>C code</a:t>
            </a:r>
            <a:endParaRPr kumimoji="1" lang="zh-CN" altLang="en-US" sz="4000" b="1" dirty="0">
              <a:solidFill>
                <a:schemeClr val="tx1">
                  <a:lumMod val="75000"/>
                  <a:lumOff val="25000"/>
                </a:schemeClr>
              </a:solidFill>
              <a:latin typeface="Microsoft YaHei" charset="0"/>
              <a:ea typeface="Microsoft YaHei" charset="0"/>
            </a:endParaRPr>
          </a:p>
        </p:txBody>
      </p:sp>
      <p:sp>
        <p:nvSpPr>
          <p:cNvPr id="6" name="AutoShape 2" descr="讀圖片">
            <a:hlinkClick r:id="rId4"/>
          </p:cNvPr>
          <p:cNvSpPr>
            <a:spLocks noChangeAspect="1" noChangeArrowheads="1"/>
          </p:cNvSpPr>
          <p:nvPr/>
        </p:nvSpPr>
        <p:spPr bwMode="auto">
          <a:xfrm>
            <a:off x="7483475" y="-2349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9" name="左大括弧 8"/>
          <p:cNvSpPr/>
          <p:nvPr/>
        </p:nvSpPr>
        <p:spPr>
          <a:xfrm>
            <a:off x="2727183" y="3009921"/>
            <a:ext cx="112058" cy="589624"/>
          </a:xfrm>
          <a:prstGeom prst="leftBrace">
            <a:avLst>
              <a:gd name="adj1" fmla="val 25000"/>
              <a:gd name="adj2" fmla="val 5000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051" name="Picture 3" descr="C:\Users\USER\Desktop\ML\pridicted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6557" y="12672"/>
            <a:ext cx="597876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9723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2171700" y="4572000"/>
            <a:ext cx="3371850" cy="228600"/>
          </a:xfrm>
          <a:prstGeom prst="rect">
            <a:avLst/>
          </a:prstGeom>
          <a:solidFill>
            <a:schemeClr val="accent1"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1569217" y="2304936"/>
            <a:ext cx="10245412" cy="379137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0" rIns="91440" bIns="142830" numCol="1" anchor="ctr" anchorCtr="0" compatLnSpc="1">
            <a:prstTxWarp prst="textNoShape">
              <a:avLst/>
            </a:prstTxWarp>
            <a:spAutoFit/>
          </a:bodyPr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</a:pPr>
            <a:r>
              <a:rPr kumimoji="1" lang="zh-TW" altLang="zh-TW" b="0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PYNQ-Z2</a:t>
            </a:r>
            <a:r>
              <a:rPr kumimoji="1" lang="zh-TW" altLang="en-US" dirty="0" smtClean="0">
                <a:solidFill>
                  <a:srgbClr val="24292E"/>
                </a:solidFill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記憶</a:t>
            </a:r>
            <a:r>
              <a:rPr kumimoji="1" lang="zh-TW" altLang="en-US" b="0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體</a:t>
            </a:r>
            <a:endParaRPr kumimoji="1" lang="en-US" altLang="zh-TW" dirty="0">
              <a:solidFill>
                <a:srgbClr val="24292E"/>
              </a:solidFill>
              <a:latin typeface="Microsoft YaHei" pitchFamily="34" charset="-122"/>
              <a:ea typeface="Microsoft YaHei" pitchFamily="34" charset="-122"/>
              <a:cs typeface="新細明體" pitchFamily="18" charset="-120"/>
            </a:endParaRPr>
          </a:p>
          <a:p>
            <a:pPr marL="171450"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zh-TW" altLang="en-US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  ∵ 無法讀完</a:t>
            </a:r>
            <a:r>
              <a:rPr kumimoji="1" lang="zh-TW" altLang="zh-TW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weight</a:t>
            </a:r>
            <a:endParaRPr kumimoji="1" lang="en-US" altLang="zh-TW" i="0" u="none" strike="noStrike" cap="none" normalizeH="0" baseline="0" dirty="0" smtClean="0">
              <a:ln>
                <a:noFill/>
              </a:ln>
              <a:solidFill>
                <a:srgbClr val="24292E"/>
              </a:solidFill>
              <a:effectLst/>
              <a:latin typeface="Microsoft YaHei" pitchFamily="34" charset="-122"/>
              <a:ea typeface="Microsoft YaHei" pitchFamily="34" charset="-122"/>
              <a:cs typeface="新細明體" pitchFamily="18" charset="-120"/>
            </a:endParaRPr>
          </a:p>
          <a:p>
            <a:pPr marL="171450"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zh-TW" altLang="en-US" dirty="0" smtClean="0">
                <a:solidFill>
                  <a:srgbClr val="24292E"/>
                </a:solidFill>
                <a:latin typeface="Microsoft YaHei" pitchFamily="34" charset="-122"/>
                <a:ea typeface="Microsoft YaHei" pitchFamily="34" charset="-122"/>
                <a:cs typeface="新細明體" pitchFamily="18" charset="-120"/>
                <a:sym typeface="Wingdings" pitchFamily="2" charset="2"/>
              </a:rPr>
              <a:t> </a:t>
            </a:r>
            <a:r>
              <a:rPr kumimoji="1" lang="en-US" altLang="zh-TW" dirty="0" smtClean="0">
                <a:solidFill>
                  <a:srgbClr val="24292E"/>
                </a:solidFill>
                <a:latin typeface="Microsoft YaHei" pitchFamily="34" charset="-122"/>
                <a:ea typeface="Microsoft YaHei" pitchFamily="34" charset="-122"/>
                <a:cs typeface="新細明體" pitchFamily="18" charset="-120"/>
                <a:sym typeface="Wingdings" pitchFamily="2" charset="2"/>
              </a:rPr>
              <a:t></a:t>
            </a:r>
            <a:r>
              <a:rPr kumimoji="1" lang="zh-TW" altLang="en-US" dirty="0" smtClean="0">
                <a:solidFill>
                  <a:srgbClr val="24292E"/>
                </a:solidFill>
                <a:latin typeface="Microsoft YaHei" pitchFamily="34" charset="-122"/>
                <a:ea typeface="Microsoft YaHei" pitchFamily="34" charset="-122"/>
                <a:cs typeface="新細明體" pitchFamily="18" charset="-120"/>
                <a:sym typeface="Wingdings" pitchFamily="2" charset="2"/>
              </a:rPr>
              <a:t>作 </a:t>
            </a:r>
            <a:r>
              <a:rPr kumimoji="1" lang="zh-TW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第一層卷積</a:t>
            </a:r>
            <a:r>
              <a:rPr kumimoji="1" lang="zh-TW" altLang="en-US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  </a:t>
            </a:r>
            <a:r>
              <a:rPr kumimoji="1" lang="zh-TW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和</a:t>
            </a:r>
            <a:r>
              <a:rPr kumimoji="1" lang="zh-TW" altLang="en-US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  </a:t>
            </a:r>
            <a:r>
              <a:rPr kumimoji="1" lang="zh-TW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軟體</a:t>
            </a:r>
            <a:r>
              <a:rPr kumimoji="1" lang="zh-TW" altLang="zh-TW" dirty="0" smtClean="0">
                <a:solidFill>
                  <a:srgbClr val="24292E"/>
                </a:solidFill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比對</a:t>
            </a:r>
            <a:r>
              <a:rPr kumimoji="1" lang="zh-TW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（</a:t>
            </a:r>
            <a:r>
              <a:rPr kumimoji="1" lang="en-US" altLang="zh-TW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 </a:t>
            </a:r>
            <a:r>
              <a:rPr kumimoji="1" lang="zh-TW" altLang="en-US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計算法同</a:t>
            </a:r>
            <a:r>
              <a:rPr kumimoji="1" lang="zh-TW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硬體</a:t>
            </a:r>
            <a:r>
              <a:rPr kumimoji="1" lang="zh-TW" altLang="en-US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：</a:t>
            </a:r>
            <a:r>
              <a:rPr kumimoji="1" lang="zh-TW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位移</a:t>
            </a:r>
            <a:r>
              <a:rPr kumimoji="1" lang="zh-TW" altLang="zh-TW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16bits</a:t>
            </a:r>
            <a:r>
              <a:rPr kumimoji="1" lang="zh-TW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和</a:t>
            </a:r>
            <a:r>
              <a:rPr kumimoji="1" lang="zh-TW" altLang="zh-TW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23bits</a:t>
            </a:r>
            <a:r>
              <a:rPr kumimoji="1" lang="en-US" altLang="zh-TW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 </a:t>
            </a:r>
            <a:r>
              <a:rPr kumimoji="1" lang="zh-TW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）</a:t>
            </a:r>
            <a:endParaRPr kumimoji="1" lang="en-US" altLang="zh-TW" i="0" u="none" strike="noStrike" cap="none" normalizeH="0" baseline="0" dirty="0" smtClean="0">
              <a:ln>
                <a:noFill/>
              </a:ln>
              <a:solidFill>
                <a:srgbClr val="24292E"/>
              </a:solidFill>
              <a:effectLst/>
              <a:latin typeface="Microsoft YaHei" pitchFamily="34" charset="-122"/>
              <a:ea typeface="Microsoft YaHei" pitchFamily="34" charset="-122"/>
              <a:cs typeface="新細明體" pitchFamily="18" charset="-120"/>
            </a:endParaRPr>
          </a:p>
          <a:p>
            <a:pPr marL="171450"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zh-TW" altLang="en-US" sz="900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     </a:t>
            </a:r>
            <a:endParaRPr kumimoji="1" lang="en-US" altLang="zh-TW" sz="100" i="0" u="none" strike="noStrike" cap="none" normalizeH="0" baseline="0" dirty="0" smtClean="0">
              <a:ln>
                <a:noFill/>
              </a:ln>
              <a:solidFill>
                <a:srgbClr val="24292E"/>
              </a:solidFill>
              <a:effectLst/>
              <a:latin typeface="Microsoft YaHei" pitchFamily="34" charset="-122"/>
              <a:ea typeface="Microsoft YaHei" pitchFamily="34" charset="-122"/>
              <a:cs typeface="新細明體" pitchFamily="18" charset="-120"/>
            </a:endParaRPr>
          </a:p>
          <a:p>
            <a:pPr marL="171450"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zh-TW" altLang="en-US" dirty="0">
                <a:solidFill>
                  <a:srgbClr val="24292E"/>
                </a:solidFill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 </a:t>
            </a:r>
            <a:r>
              <a:rPr kumimoji="1" lang="zh-TW" altLang="en-US" dirty="0" smtClean="0">
                <a:solidFill>
                  <a:srgbClr val="24292E"/>
                </a:solidFill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   </a:t>
            </a:r>
            <a:r>
              <a:rPr kumimoji="1" lang="zh-TW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實測相同</a:t>
            </a:r>
            <a:r>
              <a:rPr kumimoji="1" lang="zh-TW" altLang="en-US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，</a:t>
            </a:r>
            <a:r>
              <a:rPr kumimoji="1" lang="zh-TW" altLang="zh-TW" dirty="0" smtClean="0">
                <a:solidFill>
                  <a:srgbClr val="24292E"/>
                </a:solidFill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可</a:t>
            </a:r>
            <a:r>
              <a:rPr kumimoji="1" lang="zh-TW" altLang="en-US" dirty="0">
                <a:solidFill>
                  <a:srgbClr val="24292E"/>
                </a:solidFill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推</a:t>
            </a:r>
            <a:r>
              <a:rPr kumimoji="1" lang="zh-TW" altLang="zh-TW" dirty="0" smtClean="0">
                <a:solidFill>
                  <a:srgbClr val="24292E"/>
                </a:solidFill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測</a:t>
            </a:r>
            <a:endParaRPr kumimoji="1" lang="en-US" altLang="zh-TW" i="0" u="none" strike="noStrike" cap="none" normalizeH="0" baseline="0" dirty="0" smtClean="0">
              <a:ln>
                <a:noFill/>
              </a:ln>
              <a:solidFill>
                <a:srgbClr val="24292E"/>
              </a:solidFill>
              <a:effectLst/>
              <a:latin typeface="Microsoft YaHei" pitchFamily="34" charset="-122"/>
              <a:ea typeface="Microsoft YaHei" pitchFamily="34" charset="-122"/>
              <a:cs typeface="新細明體" pitchFamily="18" charset="-120"/>
            </a:endParaRPr>
          </a:p>
          <a:p>
            <a:pPr marL="171450"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zh-TW" altLang="en-US" dirty="0">
                <a:solidFill>
                  <a:srgbClr val="24292E"/>
                </a:solidFill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 </a:t>
            </a:r>
            <a:r>
              <a:rPr kumimoji="1" lang="zh-TW" altLang="en-US" dirty="0" smtClean="0">
                <a:solidFill>
                  <a:srgbClr val="24292E"/>
                </a:solidFill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 </a:t>
            </a:r>
            <a:r>
              <a:rPr kumimoji="1" lang="en-US" altLang="zh-TW" dirty="0" smtClean="0">
                <a:solidFill>
                  <a:srgbClr val="24292E"/>
                </a:solidFill>
                <a:latin typeface="Microsoft YaHei" pitchFamily="34" charset="-122"/>
                <a:ea typeface="Microsoft YaHei" pitchFamily="34" charset="-122"/>
                <a:cs typeface="新細明體" pitchFamily="18" charset="-120"/>
                <a:sym typeface="Wingdings" pitchFamily="2" charset="2"/>
              </a:rPr>
              <a:t></a:t>
            </a:r>
            <a:r>
              <a:rPr kumimoji="1" lang="zh-TW" altLang="en-US" dirty="0" smtClean="0">
                <a:solidFill>
                  <a:srgbClr val="24292E"/>
                </a:solidFill>
                <a:latin typeface="Microsoft YaHei" pitchFamily="34" charset="-122"/>
                <a:ea typeface="Microsoft YaHei" pitchFamily="34" charset="-122"/>
                <a:cs typeface="新細明體" pitchFamily="18" charset="-120"/>
                <a:sym typeface="Wingdings" pitchFamily="2" charset="2"/>
              </a:rPr>
              <a:t>   </a:t>
            </a:r>
            <a:r>
              <a:rPr kumimoji="1" lang="en-US" altLang="zh-TW" dirty="0" smtClean="0">
                <a:solidFill>
                  <a:srgbClr val="24292E"/>
                </a:solidFill>
                <a:latin typeface="Microsoft YaHei" pitchFamily="34" charset="-122"/>
                <a:ea typeface="Microsoft YaHei" pitchFamily="34" charset="-122"/>
                <a:cs typeface="新細明體" pitchFamily="18" charset="-120"/>
                <a:sym typeface="Wingdings" pitchFamily="2" charset="2"/>
              </a:rPr>
              <a:t>if  </a:t>
            </a:r>
            <a:r>
              <a:rPr kumimoji="1" lang="zh-TW" altLang="en-US" dirty="0" smtClean="0">
                <a:solidFill>
                  <a:srgbClr val="24292E"/>
                </a:solidFill>
                <a:latin typeface="Microsoft YaHei" pitchFamily="34" charset="-122"/>
                <a:ea typeface="Microsoft YaHei" pitchFamily="34" charset="-122"/>
                <a:cs typeface="新細明體" pitchFamily="18" charset="-120"/>
                <a:sym typeface="Wingdings" pitchFamily="2" charset="2"/>
              </a:rPr>
              <a:t> </a:t>
            </a:r>
            <a:r>
              <a:rPr kumimoji="1" lang="en-US" altLang="zh-TW" dirty="0" smtClean="0">
                <a:solidFill>
                  <a:srgbClr val="24292E"/>
                </a:solidFill>
                <a:latin typeface="Microsoft YaHei" pitchFamily="34" charset="-122"/>
                <a:ea typeface="Microsoft YaHei" pitchFamily="34" charset="-122"/>
                <a:cs typeface="新細明體" pitchFamily="18" charset="-120"/>
                <a:sym typeface="Wingdings" pitchFamily="2" charset="2"/>
              </a:rPr>
              <a:t> </a:t>
            </a:r>
            <a:r>
              <a:rPr kumimoji="1" lang="zh-TW" altLang="zh-TW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PYNQ-Z2</a:t>
            </a:r>
            <a:r>
              <a:rPr kumimoji="1" lang="en-US" altLang="zh-TW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   </a:t>
            </a:r>
            <a:r>
              <a:rPr kumimoji="1" lang="zh-TW" altLang="en-US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可   </a:t>
            </a:r>
            <a:r>
              <a:rPr kumimoji="1" lang="zh-TW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讀入所有權重</a:t>
            </a:r>
            <a:endParaRPr kumimoji="1" lang="en-US" altLang="zh-TW" i="0" u="none" strike="noStrike" cap="none" normalizeH="0" baseline="0" dirty="0" smtClean="0">
              <a:ln>
                <a:noFill/>
              </a:ln>
              <a:solidFill>
                <a:srgbClr val="24292E"/>
              </a:solidFill>
              <a:effectLst/>
              <a:latin typeface="Microsoft YaHei" pitchFamily="34" charset="-122"/>
              <a:ea typeface="Microsoft YaHei" pitchFamily="34" charset="-122"/>
              <a:cs typeface="新細明體" pitchFamily="18" charset="-120"/>
            </a:endParaRPr>
          </a:p>
          <a:p>
            <a:pPr marL="171450"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zh-TW" altLang="en-US" dirty="0">
                <a:solidFill>
                  <a:srgbClr val="24292E"/>
                </a:solidFill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 </a:t>
            </a:r>
            <a:r>
              <a:rPr kumimoji="1" lang="zh-TW" altLang="en-US" dirty="0" smtClean="0">
                <a:solidFill>
                  <a:srgbClr val="24292E"/>
                </a:solidFill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      </a:t>
            </a:r>
            <a:r>
              <a:rPr kumimoji="1" lang="zh-TW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則</a:t>
            </a:r>
            <a:r>
              <a:rPr kumimoji="1" lang="en-US" altLang="zh-TW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  </a:t>
            </a:r>
            <a:r>
              <a:rPr kumimoji="1" lang="zh-TW" altLang="en-US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   </a:t>
            </a:r>
            <a:r>
              <a:rPr kumimoji="1" lang="zh-TW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能</a:t>
            </a:r>
            <a:r>
              <a:rPr kumimoji="1" lang="zh-TW" altLang="en-US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做</a:t>
            </a:r>
            <a:r>
              <a:rPr kumimoji="1" lang="zh-TW" altLang="zh-TW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Lenet-5</a:t>
            </a:r>
            <a:r>
              <a:rPr kumimoji="1" lang="zh-TW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的</a:t>
            </a:r>
            <a:r>
              <a:rPr kumimoji="1" lang="zh-TW" altLang="zh-TW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MNIST</a:t>
            </a:r>
            <a:r>
              <a:rPr kumimoji="1" lang="zh-TW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手寫數字辨識</a:t>
            </a:r>
            <a:endParaRPr kumimoji="1" lang="en-US" altLang="zh-TW" i="0" u="none" strike="noStrike" cap="none" normalizeH="0" baseline="0" dirty="0" smtClean="0">
              <a:ln>
                <a:noFill/>
              </a:ln>
              <a:solidFill>
                <a:srgbClr val="24292E"/>
              </a:solidFill>
              <a:effectLst/>
              <a:latin typeface="Microsoft YaHei" pitchFamily="34" charset="-122"/>
              <a:ea typeface="Microsoft YaHei" pitchFamily="34" charset="-122"/>
              <a:cs typeface="新細明體" pitchFamily="18" charset="-120"/>
            </a:endParaRPr>
          </a:p>
          <a:p>
            <a:pPr marL="171450"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zh-TW" altLang="en-US" sz="1200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  </a:t>
            </a:r>
            <a:endParaRPr kumimoji="1" lang="zh-TW" sz="1200" i="0" u="none" strike="noStrike" cap="none" normalizeH="0" baseline="0" dirty="0" smtClean="0">
              <a:ln>
                <a:noFill/>
              </a:ln>
              <a:solidFill>
                <a:srgbClr val="24292E"/>
              </a:solidFill>
              <a:effectLst/>
              <a:latin typeface="Microsoft YaHei" pitchFamily="34" charset="-122"/>
              <a:ea typeface="Microsoft YaHei" pitchFamily="34" charset="-122"/>
              <a:cs typeface="新細明體" pitchFamily="18" charset="-120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</a:pPr>
            <a:r>
              <a:rPr kumimoji="1" lang="zh-TW" altLang="en-US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準確率變動</a:t>
            </a:r>
            <a:endParaRPr kumimoji="1" lang="en-US" altLang="zh-TW" i="0" u="none" strike="noStrike" cap="none" normalizeH="0" baseline="0" dirty="0" smtClean="0">
              <a:ln>
                <a:noFill/>
              </a:ln>
              <a:solidFill>
                <a:srgbClr val="24292E"/>
              </a:solidFill>
              <a:effectLst/>
              <a:latin typeface="Microsoft YaHei" pitchFamily="34" charset="-122"/>
              <a:ea typeface="Microsoft YaHei" pitchFamily="34" charset="-122"/>
              <a:cs typeface="新細明體" pitchFamily="18" charset="-120"/>
            </a:endParaRPr>
          </a:p>
          <a:p>
            <a:pPr marL="261938"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zh-TW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在</a:t>
            </a:r>
            <a:r>
              <a:rPr kumimoji="1" lang="en-US" altLang="zh-TW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 </a:t>
            </a:r>
            <a:r>
              <a:rPr kumimoji="1" lang="zh-TW" altLang="en-US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軟體實作   </a:t>
            </a:r>
            <a:r>
              <a:rPr kumimoji="1" lang="zh-TW" altLang="en-US" dirty="0">
                <a:solidFill>
                  <a:srgbClr val="24292E"/>
                </a:solidFill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（</a:t>
            </a:r>
            <a:r>
              <a:rPr kumimoji="1" lang="zh-TW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和硬體相同計算法</a:t>
            </a:r>
            <a:r>
              <a:rPr kumimoji="1" lang="zh-TW" altLang="en-US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）</a:t>
            </a:r>
            <a:endParaRPr kumimoji="1" lang="en-US" altLang="zh-TW" dirty="0">
              <a:solidFill>
                <a:srgbClr val="24292E"/>
              </a:solidFill>
              <a:latin typeface="Microsoft YaHei" pitchFamily="34" charset="-122"/>
              <a:ea typeface="Microsoft YaHei" pitchFamily="34" charset="-122"/>
              <a:cs typeface="新細明體" pitchFamily="18" charset="-120"/>
            </a:endParaRPr>
          </a:p>
          <a:p>
            <a:pPr marL="261938"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en-US" altLang="zh-TW" i="0" u="none" strike="noStrike" cap="none" normalizeH="0" baseline="0" dirty="0" smtClean="0">
                <a:ln>
                  <a:noFill/>
                </a:ln>
                <a:effectLst/>
                <a:latin typeface="Microsoft YaHei" pitchFamily="34" charset="-122"/>
                <a:ea typeface="Microsoft YaHei" pitchFamily="34" charset="-122"/>
                <a:cs typeface="新細明體" pitchFamily="18" charset="-120"/>
                <a:sym typeface="Wingdings" pitchFamily="2" charset="2"/>
              </a:rPr>
              <a:t> </a:t>
            </a:r>
            <a:r>
              <a:rPr kumimoji="1" lang="zh-TW" i="0" u="none" strike="noStrike" cap="none" normalizeH="0" baseline="0" dirty="0" smtClean="0">
                <a:ln>
                  <a:noFill/>
                </a:ln>
                <a:effectLst/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成功預測圖片</a:t>
            </a:r>
            <a:endParaRPr kumimoji="1" lang="en-US" altLang="zh-TW" i="0" u="none" strike="noStrike" cap="none" normalizeH="0" baseline="0" dirty="0" smtClean="0">
              <a:ln>
                <a:noFill/>
              </a:ln>
              <a:effectLst/>
              <a:latin typeface="Microsoft YaHei" pitchFamily="34" charset="-122"/>
              <a:ea typeface="Microsoft YaHei" pitchFamily="34" charset="-122"/>
              <a:cs typeface="新細明體" pitchFamily="18" charset="-120"/>
              <a:hlinkClick r:id="rId3"/>
            </a:endParaRPr>
          </a:p>
          <a:p>
            <a:pPr marL="261938"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en-US" altLang="zh-TW" i="0" u="none" strike="noStrike" cap="none" normalizeH="0" baseline="0" dirty="0" smtClean="0">
                <a:ln>
                  <a:noFill/>
                </a:ln>
                <a:effectLst/>
                <a:latin typeface="Microsoft YaHei" pitchFamily="34" charset="-122"/>
                <a:ea typeface="Microsoft YaHei" pitchFamily="34" charset="-122"/>
                <a:cs typeface="新細明體" pitchFamily="18" charset="-120"/>
                <a:sym typeface="Wingdings" pitchFamily="2" charset="2"/>
              </a:rPr>
              <a:t> </a:t>
            </a:r>
            <a:r>
              <a:rPr kumimoji="1" lang="zh-TW" i="0" u="none" strike="noStrike" cap="none" normalizeH="0" baseline="0" dirty="0" smtClean="0">
                <a:ln>
                  <a:noFill/>
                </a:ln>
                <a:effectLst/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精度沒有下降太多</a:t>
            </a:r>
            <a:endParaRPr kumimoji="1" lang="en-US" altLang="zh-TW" i="0" u="none" strike="noStrike" cap="none" normalizeH="0" baseline="0" dirty="0" smtClean="0">
              <a:ln>
                <a:noFill/>
              </a:ln>
              <a:effectLst/>
              <a:latin typeface="Microsoft YaHei" pitchFamily="34" charset="-122"/>
              <a:ea typeface="Microsoft YaHei" pitchFamily="34" charset="-122"/>
              <a:cs typeface="新細明體" pitchFamily="18" charset="-120"/>
              <a:hlinkClick r:id="rId4"/>
            </a:endParaRPr>
          </a:p>
          <a:p>
            <a:pPr marL="261938"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zh-TW" altLang="en-US" dirty="0" smtClean="0"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        </a:t>
            </a:r>
            <a:r>
              <a:rPr kumimoji="1" lang="zh-TW" altLang="zh-TW" dirty="0" smtClean="0"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一萬張</a:t>
            </a:r>
            <a:r>
              <a:rPr kumimoji="1" lang="zh-TW" altLang="zh-TW" dirty="0"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正確</a:t>
            </a:r>
            <a:r>
              <a:rPr kumimoji="1" lang="zh-TW" altLang="zh-TW" dirty="0" smtClean="0"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率</a:t>
            </a:r>
            <a:r>
              <a:rPr kumimoji="1" lang="zh-TW" altLang="en-US" dirty="0" smtClean="0"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：</a:t>
            </a:r>
            <a:endParaRPr kumimoji="1" lang="zh-TW" i="0" u="none" strike="noStrike" cap="none" normalizeH="0" baseline="0" dirty="0" smtClean="0">
              <a:ln>
                <a:noFill/>
              </a:ln>
              <a:effectLst/>
              <a:latin typeface="Microsoft YaHei" pitchFamily="34" charset="-122"/>
              <a:ea typeface="Microsoft YaHei" pitchFamily="34" charset="-122"/>
              <a:cs typeface="新細明體" pitchFamily="18" charset="-12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zh-TW" i="0" u="none" strike="noStrike" cap="none" normalizeH="0" baseline="0" dirty="0" smtClean="0">
                <a:ln>
                  <a:noFill/>
                </a:ln>
                <a:effectLst/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   </a:t>
            </a:r>
            <a:endParaRPr kumimoji="1" lang="zh-TW" i="0" u="none" strike="noStrike" cap="none" normalizeH="0" baseline="0" dirty="0" smtClean="0">
              <a:ln>
                <a:noFill/>
              </a:ln>
              <a:solidFill>
                <a:srgbClr val="0366D6"/>
              </a:solidFill>
              <a:effectLst/>
              <a:latin typeface="Microsoft YaHei" pitchFamily="34" charset="-122"/>
              <a:ea typeface="Microsoft YaHei" pitchFamily="34" charset="-122"/>
              <a:cs typeface="新細明體" pitchFamily="18" charset="-120"/>
            </a:endParaRP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</a:t>
            </a:r>
            <a:r>
              <a:rPr kumimoji="1" lang="en-US" altLang="zh-TW" dirty="0"/>
              <a:t>2</a:t>
            </a:r>
            <a:r>
              <a:rPr kumimoji="1" lang="zh-CN" altLang="en-US" dirty="0"/>
              <a:t> </a:t>
            </a:r>
            <a:r>
              <a:rPr kumimoji="1" lang="zh-TW" altLang="en-US" dirty="0"/>
              <a:t>實作方法</a:t>
            </a:r>
            <a:endParaRPr kumimoji="1"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xmlns="" id="{F981EB6C-4523-4DE5-A818-FA8EB1BB2032}"/>
              </a:ext>
            </a:extLst>
          </p:cNvPr>
          <p:cNvSpPr/>
          <p:nvPr/>
        </p:nvSpPr>
        <p:spPr>
          <a:xfrm>
            <a:off x="2727183" y="1163700"/>
            <a:ext cx="7018983" cy="2676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xmlns="" id="{7D355EF9-725D-4C66-A614-28246A2B0B1C}"/>
              </a:ext>
            </a:extLst>
          </p:cNvPr>
          <p:cNvSpPr/>
          <p:nvPr/>
        </p:nvSpPr>
        <p:spPr>
          <a:xfrm>
            <a:off x="2727183" y="809757"/>
            <a:ext cx="691862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09585"/>
            <a:r>
              <a:rPr kumimoji="1" lang="en-US" altLang="zh-TW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0"/>
                <a:ea typeface="Microsoft YaHei" charset="0"/>
              </a:rPr>
              <a:t>C code</a:t>
            </a:r>
            <a:endParaRPr kumimoji="1" lang="zh-CN" altLang="en-US" sz="4000" b="1" dirty="0">
              <a:solidFill>
                <a:schemeClr val="tx1">
                  <a:lumMod val="75000"/>
                  <a:lumOff val="25000"/>
                </a:schemeClr>
              </a:solidFill>
              <a:latin typeface="Microsoft YaHei" charset="0"/>
              <a:ea typeface="Microsoft YaHei" charset="0"/>
            </a:endParaRPr>
          </a:p>
        </p:txBody>
      </p:sp>
      <p:sp>
        <p:nvSpPr>
          <p:cNvPr id="6" name="AutoShape 2" descr="讀圖片">
            <a:hlinkClick r:id="rId5"/>
          </p:cNvPr>
          <p:cNvSpPr>
            <a:spLocks noChangeAspect="1" noChangeArrowheads="1"/>
          </p:cNvSpPr>
          <p:nvPr/>
        </p:nvSpPr>
        <p:spPr bwMode="auto">
          <a:xfrm>
            <a:off x="7483475" y="-2349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1206500" y="1457692"/>
            <a:ext cx="10169810" cy="115988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0" rIns="91440" bIns="142830" numCol="1" anchor="ctr" anchorCtr="0" compatLnSpc="1">
            <a:prstTxWarp prst="textNoShape">
              <a:avLst/>
            </a:prstTxWarp>
            <a:spAutoFit/>
          </a:bodyPr>
          <a:lstStyle/>
          <a:p>
            <a:pPr marL="285750" indent="-285750" defTabSz="9144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kumimoji="1" lang="zh-TW" altLang="en-US" sz="2000" b="0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來源：</a:t>
            </a:r>
            <a:r>
              <a:rPr kumimoji="1" lang="zh-TW" sz="2000" b="0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參考</a:t>
            </a:r>
            <a:r>
              <a:rPr kumimoji="1" lang="zh-TW" altLang="zh-TW" sz="2000" dirty="0">
                <a:solidFill>
                  <a:srgbClr val="24292E"/>
                </a:solidFill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Lenet-</a:t>
            </a:r>
            <a:r>
              <a:rPr kumimoji="1" lang="zh-TW" altLang="zh-TW" sz="2000" dirty="0" smtClean="0">
                <a:solidFill>
                  <a:srgbClr val="24292E"/>
                </a:solidFill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5</a:t>
            </a:r>
            <a:r>
              <a:rPr kumimoji="1" lang="zh-TW" altLang="en-US" sz="2000" dirty="0" smtClean="0">
                <a:solidFill>
                  <a:srgbClr val="24292E"/>
                </a:solidFill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 </a:t>
            </a:r>
            <a:r>
              <a:rPr kumimoji="1" lang="en-US" altLang="zh-TW" sz="2000" dirty="0" smtClean="0">
                <a:solidFill>
                  <a:srgbClr val="24292E"/>
                </a:solidFill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(</a:t>
            </a:r>
            <a:r>
              <a:rPr kumimoji="1" lang="zh-TW" altLang="zh-TW" sz="2000" dirty="0">
                <a:solidFill>
                  <a:srgbClr val="0366D6"/>
                </a:solidFill>
                <a:latin typeface="Microsoft YaHei" pitchFamily="34" charset="-122"/>
                <a:ea typeface="Microsoft YaHei" pitchFamily="34" charset="-122"/>
                <a:cs typeface="新細明體" pitchFamily="18" charset="-120"/>
                <a:hlinkClick r:id="rId6"/>
              </a:rPr>
              <a:t>fan-wenji</a:t>
            </a:r>
            <a:r>
              <a:rPr kumimoji="1" lang="zh-TW" altLang="zh-TW" sz="2000" dirty="0" smtClean="0">
                <a:solidFill>
                  <a:srgbClr val="0366D6"/>
                </a:solidFill>
                <a:latin typeface="Microsoft YaHei" pitchFamily="34" charset="-122"/>
                <a:ea typeface="Microsoft YaHei" pitchFamily="34" charset="-122"/>
                <a:cs typeface="新細明體" pitchFamily="18" charset="-120"/>
                <a:hlinkClick r:id="rId6"/>
              </a:rPr>
              <a:t>e</a:t>
            </a:r>
            <a:r>
              <a:rPr kumimoji="1" lang="zh-TW" altLang="zh-TW" sz="2000" dirty="0" smtClean="0">
                <a:solidFill>
                  <a:srgbClr val="24292E"/>
                </a:solidFill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的</a:t>
            </a:r>
            <a:r>
              <a:rPr kumimoji="1" lang="zh-TW" altLang="zh-TW" sz="2000" dirty="0">
                <a:solidFill>
                  <a:srgbClr val="24292E"/>
                </a:solidFill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C code</a:t>
            </a:r>
            <a:r>
              <a:rPr kumimoji="1" lang="zh-TW" altLang="zh-TW" sz="2000" dirty="0" smtClean="0">
                <a:solidFill>
                  <a:srgbClr val="24292E"/>
                </a:solidFill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版</a:t>
            </a:r>
            <a:r>
              <a:rPr kumimoji="1" lang="en-US" altLang="zh-TW" sz="2000" dirty="0" smtClean="0">
                <a:solidFill>
                  <a:srgbClr val="24292E"/>
                </a:solidFill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)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TW" sz="1600" dirty="0">
                <a:solidFill>
                  <a:srgbClr val="24292E"/>
                </a:solidFill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 </a:t>
            </a:r>
            <a:r>
              <a:rPr kumimoji="1" lang="en-US" altLang="zh-TW" sz="1600" dirty="0" smtClean="0">
                <a:solidFill>
                  <a:srgbClr val="24292E"/>
                </a:solidFill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         </a:t>
            </a:r>
          </a:p>
          <a:p>
            <a:pPr marL="285750" lvl="0" indent="-285750" defTabSz="9144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kumimoji="1" lang="zh-TW" altLang="en-US" sz="2000" b="0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修改：</a:t>
            </a:r>
            <a:r>
              <a:rPr kumimoji="1" lang="zh-TW" altLang="zh-TW" sz="2000" dirty="0" smtClean="0">
                <a:solidFill>
                  <a:srgbClr val="24292E"/>
                </a:solidFill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修改</a:t>
            </a:r>
            <a:r>
              <a:rPr kumimoji="1" lang="zh-TW" altLang="en-US" sz="2000" dirty="0" smtClean="0">
                <a:solidFill>
                  <a:srgbClr val="24292E"/>
                </a:solidFill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使</a:t>
            </a:r>
            <a:r>
              <a:rPr kumimoji="1" lang="zh-TW" sz="2000" b="0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適合</a:t>
            </a:r>
            <a:r>
              <a:rPr kumimoji="1" lang="zh-TW" altLang="zh-TW" sz="2000" b="0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PYNQ-Z2</a:t>
            </a:r>
            <a:endParaRPr kumimoji="1" lang="en-US" altLang="zh-TW" sz="2000" b="0" i="0" u="none" strike="noStrike" cap="none" normalizeH="0" baseline="0" dirty="0" smtClean="0">
              <a:ln>
                <a:noFill/>
              </a:ln>
              <a:solidFill>
                <a:srgbClr val="24292E"/>
              </a:solidFill>
              <a:effectLst/>
              <a:latin typeface="Microsoft YaHei" pitchFamily="34" charset="-122"/>
              <a:ea typeface="Microsoft YaHei" pitchFamily="34" charset="-122"/>
              <a:cs typeface="新細明體" pitchFamily="18" charset="-120"/>
            </a:endParaRPr>
          </a:p>
          <a:p>
            <a:pPr lvl="0" defTabSz="91440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TW" sz="1000" b="0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    </a:t>
            </a:r>
          </a:p>
        </p:txBody>
      </p:sp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7245162"/>
              </p:ext>
            </p:extLst>
          </p:nvPr>
        </p:nvGraphicFramePr>
        <p:xfrm>
          <a:off x="2784509" y="5653988"/>
          <a:ext cx="3452165" cy="11664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217"/>
                <a:gridCol w="2270948"/>
              </a:tblGrid>
              <a:tr h="585894">
                <a:tc>
                  <a:txBody>
                    <a:bodyPr/>
                    <a:lstStyle/>
                    <a:p>
                      <a:r>
                        <a:rPr kumimoji="1" lang="zh-TW" altLang="zh-TW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icrosoft YaHei" pitchFamily="34" charset="-122"/>
                          <a:ea typeface="Microsoft YaHei" pitchFamily="34" charset="-122"/>
                          <a:cs typeface="新細明體" pitchFamily="18" charset="-120"/>
                        </a:rPr>
                        <a:t>原</a:t>
                      </a:r>
                      <a:r>
                        <a:rPr kumimoji="1" lang="zh-TW" altLang="en-US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icrosoft YaHei" pitchFamily="34" charset="-122"/>
                          <a:ea typeface="Microsoft YaHei" pitchFamily="34" charset="-122"/>
                          <a:cs typeface="新細明體" pitchFamily="18" charset="-120"/>
                        </a:rPr>
                        <a:t>       </a:t>
                      </a:r>
                      <a:r>
                        <a:rPr kumimoji="1" lang="zh-TW" altLang="zh-TW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icrosoft YaHei" pitchFamily="34" charset="-122"/>
                          <a:ea typeface="Microsoft YaHei" pitchFamily="34" charset="-122"/>
                          <a:cs typeface="新細明體" pitchFamily="18" charset="-120"/>
                        </a:rPr>
                        <a:t>本</a:t>
                      </a:r>
                      <a:endParaRPr lang="zh-TW" altLang="en-US" b="1" dirty="0">
                        <a:solidFill>
                          <a:schemeClr val="tx1"/>
                        </a:solidFill>
                        <a:latin typeface="Microsoft YaHei" pitchFamily="34" charset="-122"/>
                        <a:ea typeface="Microsoft YaHei" pitchFamily="34" charset="-122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580571">
                <a:tc>
                  <a:txBody>
                    <a:bodyPr/>
                    <a:lstStyle/>
                    <a:p>
                      <a:r>
                        <a:rPr kumimoji="1" lang="zh-TW" altLang="en-US" b="1" dirty="0" smtClean="0">
                          <a:solidFill>
                            <a:schemeClr val="tx1"/>
                          </a:solidFill>
                          <a:latin typeface="Microsoft YaHei" pitchFamily="34" charset="-122"/>
                          <a:ea typeface="Microsoft YaHei" pitchFamily="34" charset="-122"/>
                          <a:cs typeface="新細明體" pitchFamily="18" charset="-120"/>
                        </a:rPr>
                        <a:t>硬體方法</a:t>
                      </a:r>
                      <a:endParaRPr lang="zh-TW" altLang="en-US" b="1" dirty="0">
                        <a:solidFill>
                          <a:schemeClr val="tx1"/>
                        </a:solidFill>
                        <a:latin typeface="Microsoft YaHei" pitchFamily="34" charset="-122"/>
                        <a:ea typeface="Microsoft YaHei" pitchFamily="34" charset="-122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  <p:pic>
        <p:nvPicPr>
          <p:cNvPr id="6146" name="Picture 2" descr="result_origin">
            <a:hlinkClick r:id="rId3"/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4777" y="5697531"/>
            <a:ext cx="1740010" cy="516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result_new">
            <a:hlinkClick r:id="rId4"/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9177" y="6278746"/>
            <a:ext cx="1740010" cy="512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4263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xmlns="" id="{0A931428-776A-41C7-BB42-8B54C3E73AC9}"/>
              </a:ext>
            </a:extLst>
          </p:cNvPr>
          <p:cNvSpPr/>
          <p:nvPr/>
        </p:nvSpPr>
        <p:spPr>
          <a:xfrm>
            <a:off x="0" y="2319454"/>
            <a:ext cx="12192000" cy="183995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271022" y="148090"/>
            <a:ext cx="3556002" cy="441111"/>
          </a:xfrm>
        </p:spPr>
        <p:txBody>
          <a:bodyPr/>
          <a:lstStyle/>
          <a:p>
            <a:r>
              <a:rPr kumimoji="1"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0</a:t>
            </a:r>
            <a:r>
              <a:rPr kumimoji="1" lang="en-US" altLang="zh-TW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</a:t>
            </a:r>
            <a:r>
              <a:rPr kumimoji="1"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zh-TW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實作方法</a:t>
            </a:r>
            <a:endParaRPr kumimoji="1" lang="zh-CN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5" name="文本占位符 1">
            <a:extLst>
              <a:ext uri="{FF2B5EF4-FFF2-40B4-BE49-F238E27FC236}">
                <a16:creationId xmlns:a16="http://schemas.microsoft.com/office/drawing/2014/main" xmlns="" id="{805F2FFC-3A0C-4D3E-8769-6E837A11EF04}"/>
              </a:ext>
            </a:extLst>
          </p:cNvPr>
          <p:cNvSpPr txBox="1">
            <a:spLocks/>
          </p:cNvSpPr>
          <p:nvPr/>
        </p:nvSpPr>
        <p:spPr>
          <a:xfrm>
            <a:off x="4103720" y="2942391"/>
            <a:ext cx="6088496" cy="594076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TW" altLang="en-US" sz="4600" dirty="0"/>
              <a:t>實驗結果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xmlns="" id="{D1D07AF0-726A-498B-B6DB-32E3085FFCBB}"/>
              </a:ext>
            </a:extLst>
          </p:cNvPr>
          <p:cNvSpPr/>
          <p:nvPr/>
        </p:nvSpPr>
        <p:spPr>
          <a:xfrm>
            <a:off x="0" y="4328533"/>
            <a:ext cx="12192000" cy="9850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xmlns="" id="{B81D1B7D-4F96-46C1-8A19-33EE9AE01636}"/>
              </a:ext>
            </a:extLst>
          </p:cNvPr>
          <p:cNvSpPr/>
          <p:nvPr/>
        </p:nvSpPr>
        <p:spPr>
          <a:xfrm>
            <a:off x="0" y="2051824"/>
            <a:ext cx="12192000" cy="9850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58807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</a:t>
            </a:r>
            <a:r>
              <a:rPr kumimoji="1" lang="en-US" altLang="zh-TW" dirty="0"/>
              <a:t>2</a:t>
            </a:r>
            <a:r>
              <a:rPr kumimoji="1" lang="zh-CN" altLang="en-US" dirty="0"/>
              <a:t> </a:t>
            </a:r>
            <a:r>
              <a:rPr kumimoji="1" lang="zh-TW" altLang="en-US" dirty="0"/>
              <a:t>實作方法</a:t>
            </a:r>
            <a:endParaRPr kumimoji="1"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xmlns="" id="{F981EB6C-4523-4DE5-A818-FA8EB1BB2032}"/>
              </a:ext>
            </a:extLst>
          </p:cNvPr>
          <p:cNvSpPr/>
          <p:nvPr/>
        </p:nvSpPr>
        <p:spPr>
          <a:xfrm>
            <a:off x="2727183" y="1163700"/>
            <a:ext cx="7018983" cy="2676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xmlns="" id="{7D355EF9-725D-4C66-A614-28246A2B0B1C}"/>
              </a:ext>
            </a:extLst>
          </p:cNvPr>
          <p:cNvSpPr/>
          <p:nvPr/>
        </p:nvSpPr>
        <p:spPr>
          <a:xfrm>
            <a:off x="2727183" y="809757"/>
            <a:ext cx="691862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09585"/>
            <a:r>
              <a:rPr kumimoji="1" lang="en-US" altLang="zh-TW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0"/>
                <a:ea typeface="Microsoft YaHei" charset="0"/>
              </a:rPr>
              <a:t>SD </a:t>
            </a:r>
            <a:r>
              <a:rPr kumimoji="1" lang="zh-TW" altLang="en-US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0"/>
                <a:ea typeface="Microsoft YaHei" charset="0"/>
              </a:rPr>
              <a:t>卡讀檔測試</a:t>
            </a:r>
            <a:endParaRPr kumimoji="1" lang="zh-CN" altLang="en-US" sz="4000" b="1" dirty="0">
              <a:solidFill>
                <a:schemeClr val="tx1">
                  <a:lumMod val="75000"/>
                  <a:lumOff val="25000"/>
                </a:schemeClr>
              </a:solidFill>
              <a:latin typeface="Microsoft YaHei" charset="0"/>
              <a:ea typeface="Microsoft YaHei" charset="0"/>
            </a:endParaRPr>
          </a:p>
        </p:txBody>
      </p:sp>
      <p:pic>
        <p:nvPicPr>
          <p:cNvPr id="7170" name="Picture 2" descr="C:\Users\USER\Desktop\ML\sd_read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76"/>
          <a:stretch/>
        </p:blipFill>
        <p:spPr bwMode="auto">
          <a:xfrm>
            <a:off x="107573" y="1661075"/>
            <a:ext cx="11994777" cy="4990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7060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</a:t>
            </a:r>
            <a:r>
              <a:rPr kumimoji="1" lang="en-US" altLang="zh-TW" dirty="0"/>
              <a:t>2</a:t>
            </a:r>
            <a:r>
              <a:rPr kumimoji="1" lang="zh-CN" altLang="en-US" dirty="0"/>
              <a:t> </a:t>
            </a:r>
            <a:r>
              <a:rPr kumimoji="1" lang="zh-TW" altLang="en-US" dirty="0"/>
              <a:t>實作方法</a:t>
            </a:r>
            <a:endParaRPr kumimoji="1"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xmlns="" id="{F981EB6C-4523-4DE5-A818-FA8EB1BB2032}"/>
              </a:ext>
            </a:extLst>
          </p:cNvPr>
          <p:cNvSpPr/>
          <p:nvPr/>
        </p:nvSpPr>
        <p:spPr>
          <a:xfrm>
            <a:off x="2727183" y="1163700"/>
            <a:ext cx="7018983" cy="2676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xmlns="" id="{7D355EF9-725D-4C66-A614-28246A2B0B1C}"/>
              </a:ext>
            </a:extLst>
          </p:cNvPr>
          <p:cNvSpPr/>
          <p:nvPr/>
        </p:nvSpPr>
        <p:spPr>
          <a:xfrm>
            <a:off x="2727183" y="809757"/>
            <a:ext cx="691862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09585"/>
            <a:r>
              <a:rPr kumimoji="1" lang="zh-TW" altLang="en-US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0"/>
                <a:ea typeface="Microsoft YaHei" charset="0"/>
              </a:rPr>
              <a:t>硬體</a:t>
            </a:r>
            <a:r>
              <a:rPr kumimoji="1" lang="en-US" altLang="zh-CN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0"/>
                <a:ea typeface="Microsoft YaHei" charset="0"/>
              </a:rPr>
              <a:t>DSP</a:t>
            </a:r>
            <a:r>
              <a:rPr kumimoji="1" lang="zh-TW" altLang="en-US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0"/>
                <a:ea typeface="Microsoft YaHei" charset="0"/>
              </a:rPr>
              <a:t>  </a:t>
            </a:r>
            <a:r>
              <a:rPr kumimoji="1" lang="en-US" altLang="zh-TW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0"/>
                <a:ea typeface="Microsoft YaHei" charset="0"/>
              </a:rPr>
              <a:t>CNN</a:t>
            </a:r>
            <a:r>
              <a:rPr kumimoji="1" lang="zh-TW" altLang="en-US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0"/>
                <a:ea typeface="Microsoft YaHei" charset="0"/>
              </a:rPr>
              <a:t>測試</a:t>
            </a:r>
            <a:endParaRPr kumimoji="1" lang="zh-CN" altLang="en-US" sz="4000" b="1" dirty="0">
              <a:solidFill>
                <a:schemeClr val="tx1">
                  <a:lumMod val="75000"/>
                  <a:lumOff val="25000"/>
                </a:schemeClr>
              </a:solidFill>
              <a:latin typeface="Microsoft YaHei" charset="0"/>
              <a:ea typeface="Microsoft YaHei" charset="0"/>
            </a:endParaRPr>
          </a:p>
        </p:txBody>
      </p:sp>
      <p:pic>
        <p:nvPicPr>
          <p:cNvPr id="1026" name="Picture 2" descr="C:\Users\USER\Desktop\ML\conv_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97" y="1487862"/>
            <a:ext cx="6518306" cy="2781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USER\Desktop\ML\conv_cal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321"/>
          <a:stretch/>
        </p:blipFill>
        <p:spPr bwMode="auto">
          <a:xfrm>
            <a:off x="543697" y="4269258"/>
            <a:ext cx="9741401" cy="2550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/>
          <p:cNvSpPr/>
          <p:nvPr/>
        </p:nvSpPr>
        <p:spPr>
          <a:xfrm>
            <a:off x="7350958" y="1970619"/>
            <a:ext cx="4589692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800" dirty="0" smtClean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excel</a:t>
            </a:r>
            <a:r>
              <a:rPr lang="zh-TW" altLang="en-US" sz="2800" dirty="0" smtClean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驗證</a:t>
            </a:r>
            <a:r>
              <a:rPr lang="en-US" altLang="zh-TW" sz="2800" dirty="0" smtClean="0">
                <a:latin typeface="Arial Unicode MS" pitchFamily="34" charset="-120"/>
                <a:ea typeface="Arial Unicode MS" pitchFamily="34" charset="-120"/>
                <a:cs typeface="Arial Unicode MS" pitchFamily="34" charset="-120"/>
                <a:sym typeface="Wingdings" pitchFamily="2" charset="2"/>
              </a:rPr>
              <a:t></a:t>
            </a:r>
            <a:r>
              <a:rPr lang="zh-TW" altLang="en-US" sz="2800" dirty="0" smtClean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結果正確</a:t>
            </a:r>
            <a:endParaRPr lang="en-US" altLang="zh-TW" sz="2800" dirty="0" smtClean="0">
              <a:latin typeface="Arial Unicode MS" pitchFamily="34" charset="-120"/>
              <a:ea typeface="Arial Unicode MS" pitchFamily="34" charset="-120"/>
              <a:cs typeface="Arial Unicode MS" pitchFamily="34" charset="-120"/>
            </a:endParaRPr>
          </a:p>
          <a:p>
            <a:endParaRPr lang="en-US" altLang="zh-TW" sz="2800" dirty="0" smtClean="0">
              <a:latin typeface="Arial Unicode MS" pitchFamily="34" charset="-120"/>
              <a:ea typeface="Arial Unicode MS" pitchFamily="34" charset="-120"/>
              <a:cs typeface="Arial Unicode MS" pitchFamily="34" charset="-120"/>
            </a:endParaRPr>
          </a:p>
          <a:p>
            <a:r>
              <a:rPr lang="zh-TW" altLang="en-US" sz="2800" dirty="0" smtClean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誤差來源：</a:t>
            </a:r>
            <a:endParaRPr lang="en-US" altLang="zh-TW" sz="2800" dirty="0" smtClean="0">
              <a:latin typeface="Arial Unicode MS" pitchFamily="34" charset="-120"/>
              <a:ea typeface="Arial Unicode MS" pitchFamily="34" charset="-120"/>
              <a:cs typeface="Arial Unicode MS" pitchFamily="34" charset="-120"/>
            </a:endParaRPr>
          </a:p>
          <a:p>
            <a:r>
              <a:rPr lang="zh-TW" altLang="en-US" sz="2800" dirty="0" smtClean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   </a:t>
            </a:r>
            <a:r>
              <a:rPr lang="en-US" altLang="zh-TW" sz="2800" dirty="0" smtClean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Excel</a:t>
            </a:r>
            <a:r>
              <a:rPr lang="zh-TW" altLang="en-US" sz="2800" dirty="0" smtClean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計算到小數點</a:t>
            </a:r>
            <a:r>
              <a:rPr lang="zh-TW" altLang="en-US" sz="2800" dirty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後六</a:t>
            </a:r>
            <a:r>
              <a:rPr lang="zh-TW" altLang="en-US" sz="2800" dirty="0" smtClean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位</a:t>
            </a:r>
            <a:endParaRPr lang="zh-TW" altLang="en-US" sz="2800" dirty="0">
              <a:latin typeface="Arial Unicode MS" pitchFamily="34" charset="-120"/>
              <a:ea typeface="Arial Unicode MS" pitchFamily="34" charset="-120"/>
              <a:cs typeface="Arial Unicode MS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810912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</a:t>
            </a:r>
            <a:r>
              <a:rPr kumimoji="1" lang="en-US" altLang="zh-TW" dirty="0"/>
              <a:t>2</a:t>
            </a:r>
            <a:r>
              <a:rPr kumimoji="1" lang="zh-CN" altLang="en-US" dirty="0"/>
              <a:t> </a:t>
            </a:r>
            <a:r>
              <a:rPr kumimoji="1" lang="zh-TW" altLang="en-US" dirty="0"/>
              <a:t>實作方法</a:t>
            </a:r>
            <a:endParaRPr kumimoji="1"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xmlns="" id="{F981EB6C-4523-4DE5-A818-FA8EB1BB2032}"/>
              </a:ext>
            </a:extLst>
          </p:cNvPr>
          <p:cNvSpPr/>
          <p:nvPr/>
        </p:nvSpPr>
        <p:spPr>
          <a:xfrm>
            <a:off x="2727183" y="1163700"/>
            <a:ext cx="7018983" cy="2676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xmlns="" id="{7D355EF9-725D-4C66-A614-28246A2B0B1C}"/>
              </a:ext>
            </a:extLst>
          </p:cNvPr>
          <p:cNvSpPr/>
          <p:nvPr/>
        </p:nvSpPr>
        <p:spPr>
          <a:xfrm>
            <a:off x="2727183" y="809757"/>
            <a:ext cx="691862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09585"/>
            <a:r>
              <a:rPr kumimoji="1" lang="zh-TW" altLang="en-US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0"/>
                <a:ea typeface="Microsoft YaHei" charset="0"/>
              </a:rPr>
              <a:t>硬體</a:t>
            </a:r>
            <a:r>
              <a:rPr kumimoji="1" lang="en-US" altLang="zh-CN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0"/>
                <a:ea typeface="Microsoft YaHei" charset="0"/>
              </a:rPr>
              <a:t>DSP+</a:t>
            </a:r>
            <a:r>
              <a:rPr kumimoji="1" lang="zh-TW" altLang="en-US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0"/>
                <a:ea typeface="Microsoft YaHei" charset="0"/>
              </a:rPr>
              <a:t>軟體</a:t>
            </a:r>
            <a:r>
              <a:rPr kumimoji="1" lang="en-US" altLang="zh-TW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0"/>
                <a:ea typeface="Microsoft YaHei" charset="0"/>
              </a:rPr>
              <a:t>CNN</a:t>
            </a:r>
            <a:endParaRPr kumimoji="1" lang="zh-CN" altLang="en-US" sz="4000" b="1" dirty="0">
              <a:solidFill>
                <a:schemeClr val="tx1">
                  <a:lumMod val="75000"/>
                  <a:lumOff val="25000"/>
                </a:schemeClr>
              </a:solidFill>
              <a:latin typeface="Microsoft YaHei" charset="0"/>
              <a:ea typeface="Microsoft YaHei" charset="0"/>
            </a:endParaRPr>
          </a:p>
        </p:txBody>
      </p:sp>
      <p:pic>
        <p:nvPicPr>
          <p:cNvPr id="2050" name="Picture 2" descr="C:\Users\USER\Desktop\ML\p_layer1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40" b="2729"/>
          <a:stretch/>
        </p:blipFill>
        <p:spPr bwMode="auto">
          <a:xfrm>
            <a:off x="1" y="2027194"/>
            <a:ext cx="5695737" cy="4830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/>
        </p:nvSpPr>
        <p:spPr>
          <a:xfrm>
            <a:off x="1" y="1473196"/>
            <a:ext cx="483658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PYNQ-Z2</a:t>
            </a:r>
            <a:r>
              <a:rPr lang="zh-TW" altLang="en-US" sz="2400" dirty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跑第一層卷積後的</a:t>
            </a:r>
            <a:r>
              <a:rPr lang="en-US" altLang="zh-TW" sz="2400" dirty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output</a:t>
            </a:r>
            <a:endParaRPr lang="zh-TW" altLang="en-US" sz="2400" dirty="0">
              <a:latin typeface="Arial Unicode MS" pitchFamily="34" charset="-120"/>
              <a:ea typeface="Arial Unicode MS" pitchFamily="34" charset="-120"/>
              <a:cs typeface="Arial Unicode MS" pitchFamily="34" charset="-120"/>
            </a:endParaRPr>
          </a:p>
        </p:txBody>
      </p:sp>
      <p:pic>
        <p:nvPicPr>
          <p:cNvPr id="2051" name="Picture 3" descr="C:\Users\USER\Desktop\ML\c_layer1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4" b="3076"/>
          <a:stretch/>
        </p:blipFill>
        <p:spPr bwMode="auto">
          <a:xfrm>
            <a:off x="5782962" y="2027193"/>
            <a:ext cx="6409038" cy="4830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/>
          <p:cNvSpPr/>
          <p:nvPr/>
        </p:nvSpPr>
        <p:spPr>
          <a:xfrm>
            <a:off x="5782962" y="1519700"/>
            <a:ext cx="44791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C code</a:t>
            </a:r>
            <a:r>
              <a:rPr lang="zh-TW" altLang="en-US" sz="2400" dirty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跑第一層卷積後的</a:t>
            </a:r>
            <a:r>
              <a:rPr lang="en-US" altLang="zh-TW" sz="2400" dirty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output</a:t>
            </a:r>
            <a:endParaRPr lang="zh-TW" altLang="en-US" sz="2400" dirty="0">
              <a:latin typeface="Arial Unicode MS" pitchFamily="34" charset="-120"/>
              <a:ea typeface="Arial Unicode MS" pitchFamily="34" charset="-120"/>
              <a:cs typeface="Arial Unicode MS" pitchFamily="34" charset="-120"/>
            </a:endParaRPr>
          </a:p>
        </p:txBody>
      </p:sp>
      <p:cxnSp>
        <p:nvCxnSpPr>
          <p:cNvPr id="8" name="直線接點 7"/>
          <p:cNvCxnSpPr/>
          <p:nvPr/>
        </p:nvCxnSpPr>
        <p:spPr>
          <a:xfrm>
            <a:off x="5711246" y="1537629"/>
            <a:ext cx="0" cy="5338300"/>
          </a:xfrm>
          <a:prstGeom prst="line">
            <a:avLst/>
          </a:prstGeom>
          <a:ln w="53975">
            <a:solidFill>
              <a:schemeClr val="accent1">
                <a:alpha val="84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1000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 1"/>
          <p:cNvGrpSpPr/>
          <p:nvPr/>
        </p:nvGrpSpPr>
        <p:grpSpPr>
          <a:xfrm>
            <a:off x="4200549" y="2154312"/>
            <a:ext cx="3790903" cy="1569660"/>
            <a:chOff x="4699954" y="193619"/>
            <a:chExt cx="3790903" cy="1569660"/>
          </a:xfrm>
        </p:grpSpPr>
        <p:sp>
          <p:nvSpPr>
            <p:cNvPr id="3" name="文本框 2"/>
            <p:cNvSpPr txBox="1"/>
            <p:nvPr/>
          </p:nvSpPr>
          <p:spPr>
            <a:xfrm>
              <a:off x="4699954" y="193619"/>
              <a:ext cx="1550424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9600" dirty="0">
                  <a:solidFill>
                    <a:schemeClr val="accent1"/>
                  </a:solidFill>
                  <a:ea typeface="Microsoft YaHei" charset="0"/>
                  <a:cs typeface="Microsoft YaHei" charset="0"/>
                </a:rPr>
                <a:t>01</a:t>
              </a:r>
              <a:endParaRPr kumimoji="1" lang="zh-CN" altLang="en-US" sz="9600" dirty="0">
                <a:solidFill>
                  <a:schemeClr val="accent1"/>
                </a:solidFill>
                <a:ea typeface="Microsoft YaHei" charset="0"/>
                <a:cs typeface="Microsoft YaHei" charset="0"/>
              </a:endParaRPr>
            </a:p>
          </p:txBody>
        </p:sp>
        <p:sp>
          <p:nvSpPr>
            <p:cNvPr id="4" name="文本框 8"/>
            <p:cNvSpPr txBox="1"/>
            <p:nvPr/>
          </p:nvSpPr>
          <p:spPr>
            <a:xfrm>
              <a:off x="6126639" y="992506"/>
              <a:ext cx="2364218" cy="4534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en-US" altLang="zh-TW" sz="2000" dirty="0" err="1">
                  <a:solidFill>
                    <a:schemeClr val="bg1">
                      <a:lumMod val="85000"/>
                    </a:schemeClr>
                  </a:solidFill>
                  <a:latin typeface="微软雅黑" charset="0"/>
                  <a:ea typeface="微软雅黑" charset="0"/>
                </a:rPr>
                <a:t>Lenet</a:t>
              </a:r>
              <a:r>
                <a:rPr lang="zh-TW" altLang="en-US" sz="2000" dirty="0">
                  <a:solidFill>
                    <a:schemeClr val="bg1">
                      <a:lumMod val="85000"/>
                    </a:schemeClr>
                  </a:solidFill>
                  <a:latin typeface="微软雅黑" charset="0"/>
                  <a:ea typeface="微软雅黑" charset="0"/>
                </a:rPr>
                <a:t>圖片辨識</a:t>
              </a: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6126639" y="413761"/>
              <a:ext cx="2031317" cy="646327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/>
            <a:p>
              <a:r>
                <a:rPr lang="zh-TW" altLang="en-US" sz="3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專題簡介</a:t>
              </a:r>
              <a:endParaRPr lang="zh-CN" altLang="en-US" sz="3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42010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C:\Users\USER\Desktop\ML\prec_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517643"/>
            <a:ext cx="8279027" cy="5340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</a:t>
            </a:r>
            <a:r>
              <a:rPr kumimoji="1" lang="en-US" altLang="zh-TW" dirty="0"/>
              <a:t>2</a:t>
            </a:r>
            <a:r>
              <a:rPr kumimoji="1" lang="zh-CN" altLang="en-US" dirty="0"/>
              <a:t> </a:t>
            </a:r>
            <a:r>
              <a:rPr kumimoji="1" lang="zh-TW" altLang="en-US" dirty="0"/>
              <a:t>實作方法</a:t>
            </a:r>
            <a:endParaRPr kumimoji="1"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xmlns="" id="{F981EB6C-4523-4DE5-A818-FA8EB1BB2032}"/>
              </a:ext>
            </a:extLst>
          </p:cNvPr>
          <p:cNvSpPr/>
          <p:nvPr/>
        </p:nvSpPr>
        <p:spPr>
          <a:xfrm>
            <a:off x="2727183" y="1163700"/>
            <a:ext cx="7018983" cy="2676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xmlns="" id="{7D355EF9-725D-4C66-A614-28246A2B0B1C}"/>
              </a:ext>
            </a:extLst>
          </p:cNvPr>
          <p:cNvSpPr/>
          <p:nvPr/>
        </p:nvSpPr>
        <p:spPr>
          <a:xfrm>
            <a:off x="2727183" y="809757"/>
            <a:ext cx="691862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09585"/>
            <a:r>
              <a:rPr kumimoji="1" lang="en-US" altLang="zh-TW" sz="4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0"/>
                <a:ea typeface="Microsoft YaHei" charset="0"/>
              </a:rPr>
              <a:t>Lenet</a:t>
            </a:r>
            <a:r>
              <a:rPr kumimoji="1" lang="zh-TW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0"/>
                <a:ea typeface="Microsoft YaHei" charset="0"/>
              </a:rPr>
              <a:t>圖片</a:t>
            </a:r>
            <a:r>
              <a:rPr kumimoji="1" lang="zh-TW" altLang="en-US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0"/>
                <a:ea typeface="Microsoft YaHei" charset="0"/>
              </a:rPr>
              <a:t>辨識</a:t>
            </a:r>
            <a:r>
              <a:rPr kumimoji="1" lang="en-US" altLang="zh-TW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0"/>
                <a:ea typeface="Microsoft YaHei" charset="0"/>
              </a:rPr>
              <a:t>_test</a:t>
            </a:r>
            <a:endParaRPr kumimoji="1" lang="zh-CN" altLang="en-US" sz="4000" b="1" dirty="0">
              <a:solidFill>
                <a:schemeClr val="tx1">
                  <a:lumMod val="75000"/>
                  <a:lumOff val="25000"/>
                </a:schemeClr>
              </a:solidFill>
              <a:latin typeface="Microsoft YaHei" charset="0"/>
              <a:ea typeface="Microsoft YaHei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8279028" y="2248930"/>
            <a:ext cx="373174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800" dirty="0" smtClean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PYNQ-Z2</a:t>
            </a:r>
            <a:r>
              <a:rPr lang="zh-TW" altLang="en-US" sz="2800" dirty="0" smtClean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做</a:t>
            </a:r>
            <a:r>
              <a:rPr lang="en-US" altLang="zh-TW" sz="2800" dirty="0" smtClean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layer</a:t>
            </a:r>
            <a:r>
              <a:rPr lang="zh-TW" altLang="en-US" sz="2800" dirty="0" smtClean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 </a:t>
            </a:r>
            <a:r>
              <a:rPr lang="en-US" altLang="zh-TW" sz="2800" dirty="0" smtClean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1   </a:t>
            </a:r>
          </a:p>
          <a:p>
            <a:r>
              <a:rPr lang="zh-TW" altLang="en-US" sz="2800" dirty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電腦做</a:t>
            </a:r>
            <a:r>
              <a:rPr lang="zh-TW" altLang="en-US" sz="2800" dirty="0" smtClean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剩下</a:t>
            </a:r>
            <a:r>
              <a:rPr lang="en-US" altLang="zh-TW" sz="2800" dirty="0" smtClean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layer</a:t>
            </a:r>
            <a:r>
              <a:rPr lang="zh-TW" altLang="en-US" sz="2800" dirty="0" smtClean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運算</a:t>
            </a:r>
            <a:endParaRPr lang="en-US" altLang="zh-TW" sz="2800" dirty="0" smtClean="0">
              <a:latin typeface="Arial Unicode MS" pitchFamily="34" charset="-120"/>
              <a:ea typeface="Arial Unicode MS" pitchFamily="34" charset="-120"/>
              <a:cs typeface="Arial Unicode MS" pitchFamily="34" charset="-120"/>
            </a:endParaRPr>
          </a:p>
          <a:p>
            <a:endParaRPr lang="en-US" altLang="zh-TW" sz="2800" dirty="0" smtClean="0">
              <a:latin typeface="Arial Unicode MS" pitchFamily="34" charset="-120"/>
              <a:ea typeface="Arial Unicode MS" pitchFamily="34" charset="-120"/>
              <a:cs typeface="Arial Unicode MS" pitchFamily="34" charset="-120"/>
            </a:endParaRPr>
          </a:p>
          <a:p>
            <a:r>
              <a:rPr lang="zh-TW" altLang="en-US" sz="2800" dirty="0" smtClean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 </a:t>
            </a:r>
            <a:r>
              <a:rPr lang="en-US" altLang="zh-TW" sz="2800" dirty="0" smtClean="0">
                <a:latin typeface="Arial Unicode MS" pitchFamily="34" charset="-120"/>
                <a:ea typeface="Arial Unicode MS" pitchFamily="34" charset="-120"/>
                <a:cs typeface="Arial Unicode MS" pitchFamily="34" charset="-120"/>
                <a:sym typeface="Wingdings" pitchFamily="2" charset="2"/>
              </a:rPr>
              <a:t></a:t>
            </a:r>
            <a:r>
              <a:rPr lang="zh-TW" altLang="en-US" sz="2800" dirty="0" smtClean="0">
                <a:latin typeface="Arial Unicode MS" pitchFamily="34" charset="-120"/>
                <a:ea typeface="Arial Unicode MS" pitchFamily="34" charset="-120"/>
                <a:cs typeface="Arial Unicode MS" pitchFamily="34" charset="-120"/>
                <a:sym typeface="Wingdings" pitchFamily="2" charset="2"/>
              </a:rPr>
              <a:t>正確</a:t>
            </a:r>
            <a:r>
              <a:rPr lang="zh-TW" altLang="en-US" sz="2800" dirty="0" smtClean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預測出</a:t>
            </a:r>
            <a:r>
              <a:rPr lang="en-US" altLang="zh-TW" sz="2800" dirty="0" smtClean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0</a:t>
            </a:r>
            <a:endParaRPr lang="zh-TW" altLang="en-US" sz="2800" dirty="0">
              <a:latin typeface="Arial Unicode MS" pitchFamily="34" charset="-120"/>
              <a:ea typeface="Arial Unicode MS" pitchFamily="34" charset="-120"/>
              <a:cs typeface="Arial Unicode MS" pitchFamily="34" charset="-12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6604685"/>
            <a:ext cx="5955957" cy="203887"/>
          </a:xfrm>
          <a:prstGeom prst="rect">
            <a:avLst/>
          </a:prstGeom>
          <a:noFill/>
          <a:ln w="60325">
            <a:solidFill>
              <a:srgbClr val="FF0000">
                <a:alpha val="69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87568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C:\Users\USER\Desktop\ML\prec_7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68215"/>
            <a:ext cx="8279028" cy="5340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</a:t>
            </a:r>
            <a:r>
              <a:rPr kumimoji="1" lang="en-US" altLang="zh-TW" dirty="0"/>
              <a:t>2</a:t>
            </a:r>
            <a:r>
              <a:rPr kumimoji="1" lang="zh-CN" altLang="en-US" dirty="0"/>
              <a:t> </a:t>
            </a:r>
            <a:r>
              <a:rPr kumimoji="1" lang="zh-TW" altLang="en-US" dirty="0"/>
              <a:t>實作方法</a:t>
            </a:r>
            <a:endParaRPr kumimoji="1"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xmlns="" id="{F981EB6C-4523-4DE5-A818-FA8EB1BB2032}"/>
              </a:ext>
            </a:extLst>
          </p:cNvPr>
          <p:cNvSpPr/>
          <p:nvPr/>
        </p:nvSpPr>
        <p:spPr>
          <a:xfrm>
            <a:off x="2727183" y="1163700"/>
            <a:ext cx="7018983" cy="2676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xmlns="" id="{7D355EF9-725D-4C66-A614-28246A2B0B1C}"/>
              </a:ext>
            </a:extLst>
          </p:cNvPr>
          <p:cNvSpPr/>
          <p:nvPr/>
        </p:nvSpPr>
        <p:spPr>
          <a:xfrm>
            <a:off x="2727183" y="809757"/>
            <a:ext cx="691862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09585"/>
            <a:r>
              <a:rPr kumimoji="1" lang="en-US" altLang="zh-TW" sz="4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0"/>
                <a:ea typeface="Microsoft YaHei" charset="0"/>
              </a:rPr>
              <a:t>Lenet</a:t>
            </a:r>
            <a:r>
              <a:rPr kumimoji="1" lang="zh-TW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0"/>
                <a:ea typeface="Microsoft YaHei" charset="0"/>
              </a:rPr>
              <a:t>圖片</a:t>
            </a:r>
            <a:r>
              <a:rPr kumimoji="1" lang="zh-TW" altLang="en-US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0"/>
                <a:ea typeface="Microsoft YaHei" charset="0"/>
              </a:rPr>
              <a:t>辨識</a:t>
            </a:r>
            <a:r>
              <a:rPr kumimoji="1" lang="en-US" altLang="zh-TW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0"/>
                <a:ea typeface="Microsoft YaHei" charset="0"/>
              </a:rPr>
              <a:t>_test</a:t>
            </a:r>
            <a:endParaRPr kumimoji="1" lang="zh-CN" altLang="en-US" sz="4000" b="1" dirty="0">
              <a:solidFill>
                <a:schemeClr val="tx1">
                  <a:lumMod val="75000"/>
                  <a:lumOff val="25000"/>
                </a:schemeClr>
              </a:solidFill>
              <a:latin typeface="Microsoft YaHei" charset="0"/>
              <a:ea typeface="Microsoft YaHei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8279028" y="2248930"/>
            <a:ext cx="373174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800" dirty="0" smtClean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PYNQ-Z2</a:t>
            </a:r>
            <a:r>
              <a:rPr lang="zh-TW" altLang="en-US" sz="2800" dirty="0" smtClean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做</a:t>
            </a:r>
            <a:r>
              <a:rPr lang="en-US" altLang="zh-TW" sz="2800" dirty="0" smtClean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layer</a:t>
            </a:r>
            <a:r>
              <a:rPr lang="zh-TW" altLang="en-US" sz="2800" dirty="0" smtClean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 </a:t>
            </a:r>
            <a:r>
              <a:rPr lang="en-US" altLang="zh-TW" sz="2800" dirty="0" smtClean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1   </a:t>
            </a:r>
          </a:p>
          <a:p>
            <a:r>
              <a:rPr lang="zh-TW" altLang="en-US" sz="2800" dirty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電腦做</a:t>
            </a:r>
            <a:r>
              <a:rPr lang="zh-TW" altLang="en-US" sz="2800" dirty="0" smtClean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剩下</a:t>
            </a:r>
            <a:r>
              <a:rPr lang="en-US" altLang="zh-TW" sz="2800" dirty="0" smtClean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layer</a:t>
            </a:r>
            <a:r>
              <a:rPr lang="zh-TW" altLang="en-US" sz="2800" dirty="0" smtClean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運算</a:t>
            </a:r>
            <a:endParaRPr lang="en-US" altLang="zh-TW" sz="2800" dirty="0" smtClean="0">
              <a:latin typeface="Arial Unicode MS" pitchFamily="34" charset="-120"/>
              <a:ea typeface="Arial Unicode MS" pitchFamily="34" charset="-120"/>
              <a:cs typeface="Arial Unicode MS" pitchFamily="34" charset="-120"/>
            </a:endParaRPr>
          </a:p>
          <a:p>
            <a:endParaRPr lang="en-US" altLang="zh-TW" sz="2800" dirty="0" smtClean="0">
              <a:latin typeface="Arial Unicode MS" pitchFamily="34" charset="-120"/>
              <a:ea typeface="Arial Unicode MS" pitchFamily="34" charset="-120"/>
              <a:cs typeface="Arial Unicode MS" pitchFamily="34" charset="-120"/>
            </a:endParaRPr>
          </a:p>
          <a:p>
            <a:r>
              <a:rPr lang="zh-TW" altLang="en-US" sz="2800" dirty="0" smtClean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 </a:t>
            </a:r>
            <a:r>
              <a:rPr lang="en-US" altLang="zh-TW" sz="2800" dirty="0" smtClean="0">
                <a:latin typeface="Arial Unicode MS" pitchFamily="34" charset="-120"/>
                <a:ea typeface="Arial Unicode MS" pitchFamily="34" charset="-120"/>
                <a:cs typeface="Arial Unicode MS" pitchFamily="34" charset="-120"/>
                <a:sym typeface="Wingdings" pitchFamily="2" charset="2"/>
              </a:rPr>
              <a:t></a:t>
            </a:r>
            <a:r>
              <a:rPr lang="zh-TW" altLang="en-US" sz="2800" dirty="0" smtClean="0">
                <a:latin typeface="Arial Unicode MS" pitchFamily="34" charset="-120"/>
                <a:ea typeface="Arial Unicode MS" pitchFamily="34" charset="-120"/>
                <a:cs typeface="Arial Unicode MS" pitchFamily="34" charset="-120"/>
                <a:sym typeface="Wingdings" pitchFamily="2" charset="2"/>
              </a:rPr>
              <a:t>正確</a:t>
            </a:r>
            <a:r>
              <a:rPr lang="zh-TW" altLang="en-US" sz="2800" dirty="0" smtClean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預測出</a:t>
            </a:r>
            <a:r>
              <a:rPr lang="en-US" altLang="zh-TW" sz="2800" dirty="0" smtClean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7</a:t>
            </a:r>
            <a:endParaRPr lang="zh-TW" altLang="en-US" sz="2800" dirty="0">
              <a:latin typeface="Arial Unicode MS" pitchFamily="34" charset="-120"/>
              <a:ea typeface="Arial Unicode MS" pitchFamily="34" charset="-120"/>
              <a:cs typeface="Arial Unicode MS" pitchFamily="34" charset="-12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6604685"/>
            <a:ext cx="5955957" cy="203887"/>
          </a:xfrm>
          <a:prstGeom prst="rect">
            <a:avLst/>
          </a:prstGeom>
          <a:noFill/>
          <a:ln w="60325">
            <a:solidFill>
              <a:srgbClr val="FF0000">
                <a:alpha val="69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16130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USER\Desktop\ML\prec_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17643"/>
            <a:ext cx="8279028" cy="5300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</a:t>
            </a:r>
            <a:r>
              <a:rPr kumimoji="1" lang="en-US" altLang="zh-TW" dirty="0"/>
              <a:t>2</a:t>
            </a:r>
            <a:r>
              <a:rPr kumimoji="1" lang="zh-CN" altLang="en-US" dirty="0"/>
              <a:t> </a:t>
            </a:r>
            <a:r>
              <a:rPr kumimoji="1" lang="zh-TW" altLang="en-US" dirty="0"/>
              <a:t>實作方法</a:t>
            </a:r>
            <a:endParaRPr kumimoji="1"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xmlns="" id="{F981EB6C-4523-4DE5-A818-FA8EB1BB2032}"/>
              </a:ext>
            </a:extLst>
          </p:cNvPr>
          <p:cNvSpPr/>
          <p:nvPr/>
        </p:nvSpPr>
        <p:spPr>
          <a:xfrm>
            <a:off x="2727183" y="1163700"/>
            <a:ext cx="7018983" cy="2676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xmlns="" id="{7D355EF9-725D-4C66-A614-28246A2B0B1C}"/>
              </a:ext>
            </a:extLst>
          </p:cNvPr>
          <p:cNvSpPr/>
          <p:nvPr/>
        </p:nvSpPr>
        <p:spPr>
          <a:xfrm>
            <a:off x="2727183" y="809757"/>
            <a:ext cx="691862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09585"/>
            <a:r>
              <a:rPr kumimoji="1" lang="en-US" altLang="zh-TW" sz="4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0"/>
                <a:ea typeface="Microsoft YaHei" charset="0"/>
              </a:rPr>
              <a:t>Lenet</a:t>
            </a:r>
            <a:r>
              <a:rPr kumimoji="1" lang="zh-TW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0"/>
                <a:ea typeface="Microsoft YaHei" charset="0"/>
              </a:rPr>
              <a:t>圖片</a:t>
            </a:r>
            <a:r>
              <a:rPr kumimoji="1" lang="zh-TW" altLang="en-US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0"/>
                <a:ea typeface="Microsoft YaHei" charset="0"/>
              </a:rPr>
              <a:t>辨識</a:t>
            </a:r>
            <a:r>
              <a:rPr kumimoji="1" lang="en-US" altLang="zh-TW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0"/>
                <a:ea typeface="Microsoft YaHei" charset="0"/>
              </a:rPr>
              <a:t>_test</a:t>
            </a:r>
            <a:endParaRPr kumimoji="1" lang="zh-CN" altLang="en-US" sz="4000" b="1" dirty="0">
              <a:solidFill>
                <a:schemeClr val="tx1">
                  <a:lumMod val="75000"/>
                  <a:lumOff val="25000"/>
                </a:schemeClr>
              </a:solidFill>
              <a:latin typeface="Microsoft YaHei" charset="0"/>
              <a:ea typeface="Microsoft YaHei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8279028" y="2248930"/>
            <a:ext cx="373174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800" dirty="0" smtClean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PYNQ-Z2</a:t>
            </a:r>
            <a:r>
              <a:rPr lang="zh-TW" altLang="en-US" sz="2800" dirty="0" smtClean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做</a:t>
            </a:r>
            <a:r>
              <a:rPr lang="en-US" altLang="zh-TW" sz="2800" dirty="0" smtClean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layer</a:t>
            </a:r>
            <a:r>
              <a:rPr lang="zh-TW" altLang="en-US" sz="2800" dirty="0" smtClean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 </a:t>
            </a:r>
            <a:r>
              <a:rPr lang="en-US" altLang="zh-TW" sz="2800" dirty="0" smtClean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1   </a:t>
            </a:r>
          </a:p>
          <a:p>
            <a:r>
              <a:rPr lang="zh-TW" altLang="en-US" sz="2800" dirty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電腦做</a:t>
            </a:r>
            <a:r>
              <a:rPr lang="zh-TW" altLang="en-US" sz="2800" dirty="0" smtClean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剩下</a:t>
            </a:r>
            <a:r>
              <a:rPr lang="en-US" altLang="zh-TW" sz="2800" dirty="0" smtClean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layer</a:t>
            </a:r>
            <a:r>
              <a:rPr lang="zh-TW" altLang="en-US" sz="2800" dirty="0" smtClean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運算</a:t>
            </a:r>
            <a:endParaRPr lang="en-US" altLang="zh-TW" sz="2800" dirty="0" smtClean="0">
              <a:latin typeface="Arial Unicode MS" pitchFamily="34" charset="-120"/>
              <a:ea typeface="Arial Unicode MS" pitchFamily="34" charset="-120"/>
              <a:cs typeface="Arial Unicode MS" pitchFamily="34" charset="-120"/>
            </a:endParaRPr>
          </a:p>
          <a:p>
            <a:endParaRPr lang="en-US" altLang="zh-TW" sz="2800" dirty="0" smtClean="0">
              <a:latin typeface="Arial Unicode MS" pitchFamily="34" charset="-120"/>
              <a:ea typeface="Arial Unicode MS" pitchFamily="34" charset="-120"/>
              <a:cs typeface="Arial Unicode MS" pitchFamily="34" charset="-120"/>
            </a:endParaRPr>
          </a:p>
          <a:p>
            <a:r>
              <a:rPr lang="zh-TW" altLang="en-US" sz="2800" dirty="0" smtClean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 </a:t>
            </a:r>
            <a:r>
              <a:rPr lang="en-US" altLang="zh-TW" sz="2800" dirty="0" smtClean="0">
                <a:latin typeface="Arial Unicode MS" pitchFamily="34" charset="-120"/>
                <a:ea typeface="Arial Unicode MS" pitchFamily="34" charset="-120"/>
                <a:cs typeface="Arial Unicode MS" pitchFamily="34" charset="-120"/>
                <a:sym typeface="Wingdings" pitchFamily="2" charset="2"/>
              </a:rPr>
              <a:t></a:t>
            </a:r>
            <a:r>
              <a:rPr lang="zh-TW" altLang="en-US" sz="2800" dirty="0" smtClean="0">
                <a:latin typeface="Arial Unicode MS" pitchFamily="34" charset="-120"/>
                <a:ea typeface="Arial Unicode MS" pitchFamily="34" charset="-120"/>
                <a:cs typeface="Arial Unicode MS" pitchFamily="34" charset="-120"/>
                <a:sym typeface="Wingdings" pitchFamily="2" charset="2"/>
              </a:rPr>
              <a:t>正確</a:t>
            </a:r>
            <a:r>
              <a:rPr lang="zh-TW" altLang="en-US" sz="2800" dirty="0" smtClean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預測出</a:t>
            </a:r>
            <a:r>
              <a:rPr lang="en-US" altLang="zh-TW" sz="2800" dirty="0" smtClean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2</a:t>
            </a:r>
            <a:endParaRPr lang="zh-TW" altLang="en-US" sz="2800" dirty="0">
              <a:latin typeface="Arial Unicode MS" pitchFamily="34" charset="-120"/>
              <a:ea typeface="Arial Unicode MS" pitchFamily="34" charset="-120"/>
              <a:cs typeface="Arial Unicode MS" pitchFamily="34" charset="-12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6604685"/>
            <a:ext cx="5955957" cy="203887"/>
          </a:xfrm>
          <a:prstGeom prst="rect">
            <a:avLst/>
          </a:prstGeom>
          <a:noFill/>
          <a:ln w="60325">
            <a:solidFill>
              <a:srgbClr val="FF0000">
                <a:alpha val="69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16130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 1"/>
          <p:cNvGrpSpPr/>
          <p:nvPr/>
        </p:nvGrpSpPr>
        <p:grpSpPr>
          <a:xfrm>
            <a:off x="4200549" y="2154312"/>
            <a:ext cx="3499567" cy="1569660"/>
            <a:chOff x="4699954" y="193619"/>
            <a:chExt cx="3499567" cy="1569660"/>
          </a:xfrm>
        </p:grpSpPr>
        <p:sp>
          <p:nvSpPr>
            <p:cNvPr id="3" name="文本框 2"/>
            <p:cNvSpPr txBox="1"/>
            <p:nvPr/>
          </p:nvSpPr>
          <p:spPr>
            <a:xfrm>
              <a:off x="4699954" y="193619"/>
              <a:ext cx="1550424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9600" dirty="0">
                  <a:solidFill>
                    <a:schemeClr val="accent1"/>
                  </a:solidFill>
                  <a:ea typeface="Microsoft YaHei" charset="0"/>
                  <a:cs typeface="Microsoft YaHei" charset="0"/>
                </a:rPr>
                <a:t>03</a:t>
              </a:r>
              <a:endParaRPr kumimoji="1" lang="zh-CN" altLang="en-US" sz="9600" dirty="0">
                <a:solidFill>
                  <a:schemeClr val="accent1"/>
                </a:solidFill>
                <a:ea typeface="Microsoft YaHei" charset="0"/>
                <a:cs typeface="Microsoft YaHei" charset="0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6168204" y="413761"/>
              <a:ext cx="2031317" cy="646327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/>
            <a:p>
              <a:r>
                <a:rPr lang="zh-TW" altLang="en-US" sz="3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問題討論</a:t>
              </a:r>
              <a:endParaRPr lang="zh-CN" altLang="en-US" sz="3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63449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</a:t>
            </a:r>
            <a:r>
              <a:rPr kumimoji="1" lang="en-US" altLang="zh-TW" dirty="0"/>
              <a:t>3</a:t>
            </a:r>
            <a:r>
              <a:rPr kumimoji="1" lang="zh-TW" altLang="en-US" dirty="0"/>
              <a:t> 問題討論</a:t>
            </a:r>
            <a:endParaRPr kumimoji="1" lang="zh-CN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xmlns="" id="{34BE94BB-DCD3-413D-BC0C-77B0ABB91401}"/>
              </a:ext>
            </a:extLst>
          </p:cNvPr>
          <p:cNvSpPr/>
          <p:nvPr/>
        </p:nvSpPr>
        <p:spPr>
          <a:xfrm>
            <a:off x="1662555" y="1343313"/>
            <a:ext cx="2746029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09585"/>
            <a:r>
              <a:rPr lang="zh-TW" altLang="en-US" sz="4400" dirty="0">
                <a:solidFill>
                  <a:schemeClr val="accent1"/>
                </a:solidFill>
                <a:ea typeface="微软雅黑" charset="0"/>
              </a:rPr>
              <a:t>問題</a:t>
            </a:r>
            <a:endParaRPr lang="zh-CN" altLang="en-US" sz="4400" dirty="0">
              <a:solidFill>
                <a:schemeClr val="accent1"/>
              </a:solidFill>
              <a:ea typeface="微软雅黑" charset="0"/>
            </a:endParaRPr>
          </a:p>
        </p:txBody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xmlns="" id="{C2BA0635-22AD-48B5-AA85-C5CE8B149ED6}"/>
              </a:ext>
            </a:extLst>
          </p:cNvPr>
          <p:cNvGrpSpPr/>
          <p:nvPr/>
        </p:nvGrpSpPr>
        <p:grpSpPr>
          <a:xfrm>
            <a:off x="1152349" y="1197088"/>
            <a:ext cx="1020414" cy="1020414"/>
            <a:chOff x="1152349" y="876553"/>
            <a:chExt cx="1020414" cy="1020414"/>
          </a:xfrm>
        </p:grpSpPr>
        <p:sp>
          <p:nvSpPr>
            <p:cNvPr id="5" name="橢圓 4">
              <a:extLst>
                <a:ext uri="{FF2B5EF4-FFF2-40B4-BE49-F238E27FC236}">
                  <a16:creationId xmlns:a16="http://schemas.microsoft.com/office/drawing/2014/main" xmlns="" id="{A3B55457-7752-4670-9C09-748E0C441B29}"/>
                </a:ext>
              </a:extLst>
            </p:cNvPr>
            <p:cNvSpPr/>
            <p:nvPr/>
          </p:nvSpPr>
          <p:spPr>
            <a:xfrm>
              <a:off x="1152349" y="876553"/>
              <a:ext cx="1020414" cy="1020414"/>
            </a:xfrm>
            <a:prstGeom prst="ellipse">
              <a:avLst/>
            </a:prstGeom>
            <a:solidFill>
              <a:srgbClr val="41AA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pic>
          <p:nvPicPr>
            <p:cNvPr id="8" name="圖形 7" descr="問題 (從右至左)">
              <a:extLst>
                <a:ext uri="{FF2B5EF4-FFF2-40B4-BE49-F238E27FC236}">
                  <a16:creationId xmlns:a16="http://schemas.microsoft.com/office/drawing/2014/main" xmlns="" id="{62A1ED4B-536E-41B5-A497-B9548F10C5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1321281" y="1045485"/>
              <a:ext cx="682549" cy="682549"/>
            </a:xfrm>
            <a:prstGeom prst="rect">
              <a:avLst/>
            </a:prstGeom>
          </p:spPr>
        </p:pic>
      </p:grp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2114704" y="2233235"/>
            <a:ext cx="9540267" cy="400682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0" rIns="91440" bIns="14283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1" lang="zh-TW" altLang="en-US" sz="2400" b="0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讀檔</a:t>
            </a:r>
            <a:r>
              <a:rPr kumimoji="1" lang="zh-TW" altLang="en-US" sz="2400" dirty="0">
                <a:solidFill>
                  <a:srgbClr val="24292E"/>
                </a:solidFill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方式</a:t>
            </a:r>
            <a:endParaRPr kumimoji="1" lang="en-US" altLang="zh-TW" sz="2400" b="0" i="0" u="none" strike="noStrike" cap="none" normalizeH="0" baseline="0" dirty="0" smtClean="0">
              <a:ln>
                <a:noFill/>
              </a:ln>
              <a:solidFill>
                <a:srgbClr val="24292E"/>
              </a:solidFill>
              <a:effectLst/>
              <a:latin typeface="Microsoft YaHei" pitchFamily="34" charset="-122"/>
              <a:ea typeface="Microsoft YaHei" pitchFamily="34" charset="-122"/>
              <a:cs typeface="新細明體" pitchFamily="18" charset="-12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en-US" altLang="zh-TW" sz="1100" dirty="0">
                <a:solidFill>
                  <a:srgbClr val="24292E"/>
                </a:solidFill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 </a:t>
            </a:r>
            <a:r>
              <a:rPr kumimoji="1" lang="en-US" altLang="zh-TW" sz="1100" dirty="0" smtClean="0">
                <a:solidFill>
                  <a:srgbClr val="24292E"/>
                </a:solidFill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      </a:t>
            </a:r>
            <a:endParaRPr kumimoji="1" lang="en-US" altLang="zh-TW" sz="1100" b="0" i="0" u="none" strike="noStrike" cap="none" normalizeH="0" baseline="0" dirty="0" smtClean="0">
              <a:ln>
                <a:noFill/>
              </a:ln>
              <a:solidFill>
                <a:srgbClr val="24292E"/>
              </a:solidFill>
              <a:effectLst/>
              <a:latin typeface="Microsoft YaHei" pitchFamily="34" charset="-122"/>
              <a:ea typeface="Microsoft YaHei" pitchFamily="34" charset="-122"/>
              <a:cs typeface="新細明體" pitchFamily="18" charset="-120"/>
            </a:endParaRPr>
          </a:p>
          <a:p>
            <a:pPr marL="460375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</a:pPr>
            <a:r>
              <a:rPr kumimoji="1" lang="en-US" altLang="zh-TW" sz="2400" b="0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S</a:t>
            </a:r>
            <a:r>
              <a:rPr kumimoji="1" lang="zh-TW" altLang="zh-TW" sz="2400" b="0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dk</a:t>
            </a:r>
            <a:r>
              <a:rPr kumimoji="1" lang="en-US" altLang="zh-TW" sz="2400" b="0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  </a:t>
            </a:r>
            <a:r>
              <a:rPr kumimoji="1" lang="zh-TW" sz="2400" b="0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中</a:t>
            </a:r>
            <a:r>
              <a:rPr kumimoji="1" lang="en-US" altLang="zh-TW" sz="2400" b="0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  </a:t>
            </a:r>
            <a:r>
              <a:rPr kumimoji="1" lang="zh-TW" altLang="zh-TW" sz="2400" b="0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Xilffs</a:t>
            </a:r>
            <a:r>
              <a:rPr kumimoji="1" lang="zh-TW" sz="2400" b="0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資料夾</a:t>
            </a:r>
            <a:r>
              <a:rPr kumimoji="1" lang="en-US" altLang="zh-TW" sz="2400" b="0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  </a:t>
            </a:r>
            <a:r>
              <a:rPr kumimoji="1" lang="zh-TW" sz="2400" b="0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常</a:t>
            </a:r>
            <a:r>
              <a:rPr kumimoji="1" lang="zh-TW" altLang="en-US" sz="2400" dirty="0" smtClean="0">
                <a:solidFill>
                  <a:srgbClr val="24292E"/>
                </a:solidFill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消失  </a:t>
            </a:r>
            <a:r>
              <a:rPr kumimoji="1" lang="zh-TW" sz="2400" b="0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而無法引用</a:t>
            </a:r>
            <a:r>
              <a:rPr kumimoji="1" lang="zh-TW" altLang="en-US" sz="2400" b="0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（</a:t>
            </a:r>
            <a:r>
              <a:rPr kumimoji="1" lang="zh-TW" sz="2400" b="0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應該是</a:t>
            </a:r>
            <a:r>
              <a:rPr kumimoji="1" lang="zh-TW" altLang="zh-TW" sz="2400" b="0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sdk</a:t>
            </a:r>
            <a:r>
              <a:rPr kumimoji="1" lang="zh-TW" sz="2400" b="0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的</a:t>
            </a:r>
            <a:r>
              <a:rPr kumimoji="1" lang="zh-TW" altLang="zh-TW" sz="2400" b="0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bug</a:t>
            </a:r>
            <a:r>
              <a:rPr kumimoji="1" lang="zh-TW" altLang="en-US" sz="2400" b="0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）</a:t>
            </a:r>
            <a:endParaRPr kumimoji="1" lang="en-US" altLang="zh-TW" sz="2400" b="0" i="0" u="none" strike="noStrike" cap="none" normalizeH="0" baseline="0" dirty="0" smtClean="0">
              <a:ln>
                <a:noFill/>
              </a:ln>
              <a:solidFill>
                <a:srgbClr val="24292E"/>
              </a:solidFill>
              <a:effectLst/>
              <a:latin typeface="Microsoft YaHei" pitchFamily="34" charset="-122"/>
              <a:ea typeface="Microsoft YaHei" pitchFamily="34" charset="-122"/>
              <a:cs typeface="新細明體" pitchFamily="18" charset="-120"/>
              <a:hlinkClick r:id="rId5"/>
            </a:endParaRPr>
          </a:p>
          <a:p>
            <a:pPr marL="460375" indent="-285750" defTabSz="9144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kumimoji="1" lang="zh-TW" altLang="en-US" sz="2400" dirty="0" smtClean="0">
                <a:solidFill>
                  <a:srgbClr val="24292E"/>
                </a:solidFill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想</a:t>
            </a:r>
            <a:r>
              <a:rPr kumimoji="1" lang="zh-TW" altLang="zh-TW" sz="2400" dirty="0" smtClean="0">
                <a:solidFill>
                  <a:srgbClr val="24292E"/>
                </a:solidFill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知道PYNQ</a:t>
            </a:r>
            <a:r>
              <a:rPr kumimoji="1" lang="zh-TW" altLang="zh-TW" sz="2400" dirty="0">
                <a:solidFill>
                  <a:srgbClr val="24292E"/>
                </a:solidFill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-Z</a:t>
            </a:r>
            <a:r>
              <a:rPr kumimoji="1" lang="zh-TW" altLang="zh-TW" sz="2400" dirty="0" smtClean="0">
                <a:solidFill>
                  <a:srgbClr val="24292E"/>
                </a:solidFill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2更</a:t>
            </a:r>
            <a:r>
              <a:rPr kumimoji="1" lang="zh-TW" altLang="en-US" sz="2400" dirty="0">
                <a:solidFill>
                  <a:srgbClr val="24292E"/>
                </a:solidFill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佳</a:t>
            </a:r>
            <a:r>
              <a:rPr kumimoji="1" lang="zh-TW" altLang="zh-TW" sz="2400" dirty="0" smtClean="0">
                <a:solidFill>
                  <a:srgbClr val="24292E"/>
                </a:solidFill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的讀檔方式</a:t>
            </a:r>
            <a:endParaRPr kumimoji="1" lang="en-US" altLang="zh-TW" sz="2400" dirty="0" smtClean="0">
              <a:solidFill>
                <a:srgbClr val="24292E"/>
              </a:solidFill>
              <a:latin typeface="Microsoft YaHei" pitchFamily="34" charset="-122"/>
              <a:ea typeface="Microsoft YaHei" pitchFamily="34" charset="-122"/>
              <a:cs typeface="新細明體" pitchFamily="18" charset="-120"/>
            </a:endParaRPr>
          </a:p>
          <a:p>
            <a:pPr indent="174625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kumimoji="1" lang="zh-TW" sz="2400" b="0" i="0" u="none" strike="noStrike" cap="none" normalizeH="0" baseline="0" dirty="0" smtClean="0">
              <a:ln>
                <a:noFill/>
              </a:ln>
              <a:solidFill>
                <a:srgbClr val="24292E"/>
              </a:solidFill>
              <a:effectLst/>
              <a:latin typeface="Microsoft YaHei" pitchFamily="34" charset="-122"/>
              <a:ea typeface="Microsoft YaHei" pitchFamily="34" charset="-122"/>
              <a:cs typeface="新細明體" pitchFamily="18" charset="-12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 startAt="2"/>
            </a:pPr>
            <a:r>
              <a:rPr kumimoji="1" lang="zh-TW" altLang="en-US" sz="2400" dirty="0" smtClean="0">
                <a:solidFill>
                  <a:srgbClr val="24292E"/>
                </a:solidFill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記憶體</a:t>
            </a:r>
            <a:r>
              <a:rPr kumimoji="1" lang="zh-TW" altLang="zh-TW" sz="2400" dirty="0" smtClean="0">
                <a:solidFill>
                  <a:srgbClr val="24292E"/>
                </a:solidFill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空間</a:t>
            </a:r>
            <a:r>
              <a:rPr kumimoji="1" lang="zh-TW" altLang="en-US" sz="2400" dirty="0" smtClean="0">
                <a:solidFill>
                  <a:srgbClr val="24292E"/>
                </a:solidFill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不足</a:t>
            </a:r>
            <a:endParaRPr kumimoji="1" lang="en-US" altLang="zh-TW" sz="2400" dirty="0" smtClean="0">
              <a:solidFill>
                <a:srgbClr val="24292E"/>
              </a:solidFill>
              <a:latin typeface="Microsoft YaHei" pitchFamily="34" charset="-122"/>
              <a:ea typeface="Microsoft YaHei" pitchFamily="34" charset="-122"/>
              <a:cs typeface="新細明體" pitchFamily="18" charset="-12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zh-TW" sz="1400" dirty="0" smtClean="0">
                <a:solidFill>
                  <a:srgbClr val="24292E"/>
                </a:solidFill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         </a:t>
            </a:r>
          </a:p>
          <a:p>
            <a:pPr marL="460375" lvl="0" indent="-285750" defTabSz="9144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kumimoji="1" lang="en-US" altLang="zh-TW" sz="2400" dirty="0" smtClean="0">
                <a:solidFill>
                  <a:srgbClr val="24292E"/>
                </a:solidFill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M</a:t>
            </a:r>
            <a:r>
              <a:rPr kumimoji="1" lang="zh-TW" altLang="zh-TW" sz="2400" dirty="0" smtClean="0">
                <a:solidFill>
                  <a:srgbClr val="24292E"/>
                </a:solidFill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alloc</a:t>
            </a:r>
            <a:r>
              <a:rPr kumimoji="1" lang="zh-TW" altLang="en-US" sz="2400" dirty="0" smtClean="0">
                <a:solidFill>
                  <a:srgbClr val="24292E"/>
                </a:solidFill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  </a:t>
            </a:r>
            <a:r>
              <a:rPr kumimoji="1" lang="zh-TW" altLang="zh-TW" sz="2400" dirty="0" smtClean="0">
                <a:solidFill>
                  <a:srgbClr val="24292E"/>
                </a:solidFill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清</a:t>
            </a:r>
            <a:r>
              <a:rPr kumimoji="1" lang="zh-TW" altLang="zh-TW" sz="2400" dirty="0">
                <a:solidFill>
                  <a:srgbClr val="24292E"/>
                </a:solidFill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出</a:t>
            </a:r>
            <a:r>
              <a:rPr kumimoji="1" lang="zh-TW" altLang="zh-TW" sz="2400" dirty="0" smtClean="0">
                <a:solidFill>
                  <a:srgbClr val="24292E"/>
                </a:solidFill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空間</a:t>
            </a:r>
            <a:r>
              <a:rPr kumimoji="1" lang="zh-TW" altLang="en-US" sz="2400" dirty="0" smtClean="0">
                <a:solidFill>
                  <a:srgbClr val="24292E"/>
                </a:solidFill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 ，</a:t>
            </a:r>
            <a:r>
              <a:rPr kumimoji="1" lang="zh-TW" altLang="zh-TW" sz="2400" dirty="0" smtClean="0">
                <a:solidFill>
                  <a:srgbClr val="24292E"/>
                </a:solidFill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把</a:t>
            </a:r>
            <a:r>
              <a:rPr kumimoji="1" lang="zh-TW" altLang="en-US" sz="2400" dirty="0" smtClean="0">
                <a:solidFill>
                  <a:srgbClr val="24292E"/>
                </a:solidFill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  </a:t>
            </a:r>
            <a:r>
              <a:rPr kumimoji="1" lang="zh-TW" altLang="zh-TW" sz="2400" dirty="0">
                <a:solidFill>
                  <a:srgbClr val="24292E"/>
                </a:solidFill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weight</a:t>
            </a:r>
            <a:r>
              <a:rPr kumimoji="1" lang="zh-TW" altLang="en-US" sz="2400" dirty="0">
                <a:solidFill>
                  <a:srgbClr val="24292E"/>
                </a:solidFill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   </a:t>
            </a:r>
            <a:r>
              <a:rPr kumimoji="1" lang="zh-TW" altLang="zh-TW" sz="2400" dirty="0">
                <a:solidFill>
                  <a:srgbClr val="24292E"/>
                </a:solidFill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讀</a:t>
            </a:r>
            <a:r>
              <a:rPr kumimoji="1" lang="zh-TW" altLang="en-US" sz="2400" dirty="0">
                <a:solidFill>
                  <a:srgbClr val="24292E"/>
                </a:solidFill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入</a:t>
            </a:r>
            <a:endParaRPr kumimoji="1" lang="en-US" altLang="zh-TW" sz="2400" dirty="0">
              <a:solidFill>
                <a:srgbClr val="24292E"/>
              </a:solidFill>
              <a:latin typeface="Microsoft YaHei" pitchFamily="34" charset="-122"/>
              <a:ea typeface="Microsoft YaHei" pitchFamily="34" charset="-122"/>
              <a:cs typeface="新細明體" pitchFamily="18" charset="-120"/>
            </a:endParaRPr>
          </a:p>
          <a:p>
            <a:pPr marL="174625"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zh-TW" sz="1000" dirty="0" smtClean="0">
                <a:solidFill>
                  <a:srgbClr val="24292E"/>
                </a:solidFill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      </a:t>
            </a:r>
          </a:p>
          <a:p>
            <a:pPr marL="460375" indent="-285750" defTabSz="9144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kumimoji="1" lang="en-US" altLang="zh-TW" sz="2400" dirty="0">
                <a:solidFill>
                  <a:srgbClr val="24292E"/>
                </a:solidFill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 </a:t>
            </a:r>
            <a:r>
              <a:rPr kumimoji="1" lang="zh-TW" altLang="zh-TW" sz="2400" dirty="0">
                <a:solidFill>
                  <a:srgbClr val="24292E"/>
                </a:solidFill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PYNQ-Z2空間</a:t>
            </a:r>
            <a:r>
              <a:rPr kumimoji="1" lang="zh-TW" altLang="zh-TW" sz="2400" dirty="0" smtClean="0">
                <a:solidFill>
                  <a:srgbClr val="24292E"/>
                </a:solidFill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不</a:t>
            </a:r>
            <a:r>
              <a:rPr kumimoji="1" lang="zh-TW" altLang="en-US" sz="2400" dirty="0" smtClean="0">
                <a:solidFill>
                  <a:srgbClr val="24292E"/>
                </a:solidFill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足，無法讀完</a:t>
            </a:r>
            <a:r>
              <a:rPr kumimoji="1" lang="zh-TW" altLang="zh-TW" sz="2400" dirty="0" smtClean="0">
                <a:solidFill>
                  <a:srgbClr val="24292E"/>
                </a:solidFill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le</a:t>
            </a:r>
            <a:r>
              <a:rPr kumimoji="1" lang="zh-TW" altLang="zh-TW" sz="2400" dirty="0">
                <a:solidFill>
                  <a:srgbClr val="24292E"/>
                </a:solidFill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net的第三層weigh</a:t>
            </a:r>
            <a:r>
              <a:rPr kumimoji="1" lang="zh-TW" altLang="zh-TW" sz="2400" dirty="0" smtClean="0">
                <a:solidFill>
                  <a:srgbClr val="24292E"/>
                </a:solidFill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t</a:t>
            </a:r>
            <a:endParaRPr kumimoji="1" lang="en-US" altLang="zh-TW" sz="2400" dirty="0" smtClean="0">
              <a:solidFill>
                <a:srgbClr val="24292E"/>
              </a:solidFill>
              <a:latin typeface="Microsoft YaHei" pitchFamily="34" charset="-122"/>
              <a:ea typeface="Microsoft YaHei" pitchFamily="34" charset="-122"/>
              <a:cs typeface="新細明體" pitchFamily="18" charset="-120"/>
            </a:endParaRPr>
          </a:p>
          <a:p>
            <a:pPr lvl="0" indent="174625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zh-TW" sz="2400" dirty="0" smtClean="0">
                <a:solidFill>
                  <a:srgbClr val="24292E"/>
                </a:solidFill>
                <a:latin typeface="Microsoft YaHei" pitchFamily="34" charset="-122"/>
                <a:ea typeface="Microsoft YaHei" pitchFamily="34" charset="-122"/>
                <a:cs typeface="新細明體" pitchFamily="18" charset="-120"/>
                <a:sym typeface="Wingdings" pitchFamily="2" charset="2"/>
              </a:rPr>
              <a:t></a:t>
            </a:r>
            <a:r>
              <a:rPr kumimoji="1" lang="zh-TW" altLang="zh-TW" sz="2400" dirty="0" smtClean="0">
                <a:solidFill>
                  <a:srgbClr val="24292E"/>
                </a:solidFill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做l</a:t>
            </a:r>
            <a:r>
              <a:rPr kumimoji="1" lang="zh-TW" altLang="zh-TW" sz="2400" dirty="0">
                <a:solidFill>
                  <a:srgbClr val="24292E"/>
                </a:solidFill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enet第</a:t>
            </a:r>
            <a:r>
              <a:rPr kumimoji="1" lang="zh-TW" altLang="zh-TW" sz="2400" dirty="0" smtClean="0">
                <a:solidFill>
                  <a:srgbClr val="24292E"/>
                </a:solidFill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一層c</a:t>
            </a:r>
            <a:r>
              <a:rPr kumimoji="1" lang="zh-TW" altLang="zh-TW" sz="2400" dirty="0">
                <a:solidFill>
                  <a:srgbClr val="24292E"/>
                </a:solidFill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onvolution，來</a:t>
            </a:r>
            <a:r>
              <a:rPr kumimoji="1" lang="zh-TW" altLang="zh-TW" sz="2400" dirty="0" smtClean="0">
                <a:solidFill>
                  <a:srgbClr val="24292E"/>
                </a:solidFill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測試c</a:t>
            </a:r>
            <a:r>
              <a:rPr kumimoji="1" lang="zh-TW" altLang="zh-TW" sz="2400" dirty="0">
                <a:solidFill>
                  <a:srgbClr val="24292E"/>
                </a:solidFill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onvolutio</a:t>
            </a:r>
            <a:r>
              <a:rPr kumimoji="1" lang="zh-TW" altLang="zh-TW" sz="2400" dirty="0" smtClean="0">
                <a:solidFill>
                  <a:srgbClr val="24292E"/>
                </a:solidFill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n可行</a:t>
            </a:r>
            <a:endParaRPr kumimoji="1" lang="en-US" altLang="zh-TW" sz="2400" dirty="0" smtClean="0">
              <a:solidFill>
                <a:srgbClr val="24292E"/>
              </a:solidFill>
              <a:latin typeface="Microsoft YaHei" pitchFamily="34" charset="-122"/>
              <a:ea typeface="Microsoft YaHei" pitchFamily="34" charset="-122"/>
              <a:cs typeface="新細明體" pitchFamily="18" charset="-120"/>
            </a:endParaRPr>
          </a:p>
          <a:p>
            <a:pPr lvl="0" indent="174625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kumimoji="1" lang="en-US" altLang="zh-TW" sz="2400" b="0" i="0" u="none" strike="noStrike" cap="none" normalizeH="0" baseline="0" dirty="0" smtClean="0">
              <a:ln>
                <a:noFill/>
              </a:ln>
              <a:solidFill>
                <a:srgbClr val="24292E"/>
              </a:solidFill>
              <a:effectLst/>
              <a:latin typeface="Microsoft YaHei" pitchFamily="34" charset="-122"/>
              <a:ea typeface="Microsoft YaHei" pitchFamily="34" charset="-122"/>
              <a:cs typeface="新細明體" pitchFamily="18" charset="-120"/>
              <a:hlinkClick r:id="rId5"/>
            </a:endParaRPr>
          </a:p>
        </p:txBody>
      </p:sp>
    </p:spTree>
    <p:extLst>
      <p:ext uri="{BB962C8B-B14F-4D97-AF65-F5344CB8AC3E}">
        <p14:creationId xmlns:p14="http://schemas.microsoft.com/office/powerpoint/2010/main" val="1088744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</a:t>
            </a:r>
            <a:r>
              <a:rPr kumimoji="1" lang="en-US" altLang="zh-TW" dirty="0"/>
              <a:t>3</a:t>
            </a:r>
            <a:r>
              <a:rPr kumimoji="1" lang="zh-TW" altLang="en-US" dirty="0"/>
              <a:t> 問題討論</a:t>
            </a:r>
            <a:endParaRPr kumimoji="1" lang="zh-CN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xmlns="" id="{34BE94BB-DCD3-413D-BC0C-77B0ABB91401}"/>
              </a:ext>
            </a:extLst>
          </p:cNvPr>
          <p:cNvSpPr/>
          <p:nvPr/>
        </p:nvSpPr>
        <p:spPr>
          <a:xfrm>
            <a:off x="1662555" y="1343313"/>
            <a:ext cx="2746029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09585"/>
            <a:r>
              <a:rPr lang="zh-TW" altLang="en-US" sz="4400" dirty="0">
                <a:solidFill>
                  <a:schemeClr val="accent1"/>
                </a:solidFill>
                <a:ea typeface="微软雅黑" charset="0"/>
              </a:rPr>
              <a:t>問題</a:t>
            </a:r>
            <a:endParaRPr lang="zh-CN" altLang="en-US" sz="4400" dirty="0">
              <a:solidFill>
                <a:schemeClr val="accent1"/>
              </a:solidFill>
              <a:ea typeface="微软雅黑" charset="0"/>
            </a:endParaRPr>
          </a:p>
        </p:txBody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xmlns="" id="{C2BA0635-22AD-48B5-AA85-C5CE8B149ED6}"/>
              </a:ext>
            </a:extLst>
          </p:cNvPr>
          <p:cNvGrpSpPr/>
          <p:nvPr/>
        </p:nvGrpSpPr>
        <p:grpSpPr>
          <a:xfrm>
            <a:off x="1152349" y="1197088"/>
            <a:ext cx="1020414" cy="1020414"/>
            <a:chOff x="1152349" y="876553"/>
            <a:chExt cx="1020414" cy="1020414"/>
          </a:xfrm>
        </p:grpSpPr>
        <p:sp>
          <p:nvSpPr>
            <p:cNvPr id="5" name="橢圓 4">
              <a:extLst>
                <a:ext uri="{FF2B5EF4-FFF2-40B4-BE49-F238E27FC236}">
                  <a16:creationId xmlns:a16="http://schemas.microsoft.com/office/drawing/2014/main" xmlns="" id="{A3B55457-7752-4670-9C09-748E0C441B29}"/>
                </a:ext>
              </a:extLst>
            </p:cNvPr>
            <p:cNvSpPr/>
            <p:nvPr/>
          </p:nvSpPr>
          <p:spPr>
            <a:xfrm>
              <a:off x="1152349" y="876553"/>
              <a:ext cx="1020414" cy="1020414"/>
            </a:xfrm>
            <a:prstGeom prst="ellipse">
              <a:avLst/>
            </a:prstGeom>
            <a:solidFill>
              <a:srgbClr val="41AA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pic>
          <p:nvPicPr>
            <p:cNvPr id="8" name="圖形 7" descr="問題 (從右至左)">
              <a:extLst>
                <a:ext uri="{FF2B5EF4-FFF2-40B4-BE49-F238E27FC236}">
                  <a16:creationId xmlns:a16="http://schemas.microsoft.com/office/drawing/2014/main" xmlns="" id="{62A1ED4B-536E-41B5-A497-B9548F10C5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1321281" y="1045485"/>
              <a:ext cx="682549" cy="682549"/>
            </a:xfrm>
            <a:prstGeom prst="rect">
              <a:avLst/>
            </a:prstGeom>
          </p:spPr>
        </p:pic>
      </p:grpSp>
      <p:sp>
        <p:nvSpPr>
          <p:cNvPr id="10" name="矩形 9"/>
          <p:cNvSpPr/>
          <p:nvPr/>
        </p:nvSpPr>
        <p:spPr>
          <a:xfrm>
            <a:off x="2114707" y="1972423"/>
            <a:ext cx="8766628" cy="60631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 startAt="3"/>
            </a:pPr>
            <a:r>
              <a:rPr lang="en-US" altLang="zh-TW" sz="2400" dirty="0">
                <a:latin typeface="Microsoft YaHei" pitchFamily="34" charset="-122"/>
                <a:ea typeface="Microsoft YaHei" pitchFamily="34" charset="-122"/>
              </a:rPr>
              <a:t>DSP48E1</a:t>
            </a:r>
            <a:r>
              <a:rPr lang="zh-TW" altLang="en-US" sz="2400" dirty="0">
                <a:latin typeface="Microsoft YaHei" pitchFamily="34" charset="-122"/>
                <a:ea typeface="Microsoft YaHei" pitchFamily="34" charset="-122"/>
              </a:rPr>
              <a:t>使用</a:t>
            </a:r>
            <a:endParaRPr lang="en-US" altLang="zh-TW" sz="2400" dirty="0">
              <a:latin typeface="Microsoft YaHei" pitchFamily="34" charset="-122"/>
              <a:ea typeface="Microsoft YaHei" pitchFamily="34" charset="-122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1400" dirty="0">
                <a:latin typeface="Microsoft YaHei" pitchFamily="34" charset="-122"/>
                <a:ea typeface="Microsoft YaHei" pitchFamily="34" charset="-122"/>
              </a:rPr>
              <a:t>      </a:t>
            </a:r>
          </a:p>
          <a:p>
            <a:pPr marL="460375" lvl="0" indent="-11113" defTabSz="9144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zh-TW" altLang="en-US" sz="2400" dirty="0" smtClean="0">
                <a:latin typeface="Microsoft YaHei" pitchFamily="34" charset="-122"/>
                <a:ea typeface="Microsoft YaHei" pitchFamily="34" charset="-122"/>
              </a:rPr>
              <a:t> 不確定</a:t>
            </a:r>
            <a:r>
              <a:rPr lang="zh-TW" altLang="en-US" sz="2400" dirty="0">
                <a:latin typeface="Microsoft YaHei" pitchFamily="34" charset="-122"/>
                <a:ea typeface="Microsoft YaHei" pitchFamily="34" charset="-122"/>
              </a:rPr>
              <a:t>是否通用</a:t>
            </a:r>
            <a:r>
              <a:rPr lang="en-US" altLang="zh-TW" sz="2400" dirty="0">
                <a:latin typeface="Microsoft YaHei" pitchFamily="34" charset="-122"/>
                <a:ea typeface="Microsoft YaHei" pitchFamily="34" charset="-122"/>
              </a:rPr>
              <a:t>2's complement</a:t>
            </a:r>
          </a:p>
          <a:p>
            <a:pPr marL="174625"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2400" dirty="0">
                <a:latin typeface="Microsoft YaHei" pitchFamily="34" charset="-122"/>
                <a:ea typeface="Microsoft YaHei" pitchFamily="34" charset="-122"/>
              </a:rPr>
              <a:t>   </a:t>
            </a:r>
            <a:r>
              <a:rPr lang="en-US" altLang="zh-TW" sz="2400" dirty="0" smtClean="0">
                <a:latin typeface="Microsoft YaHei" pitchFamily="34" charset="-122"/>
                <a:ea typeface="Microsoft YaHei" pitchFamily="34" charset="-122"/>
              </a:rPr>
              <a:t>   </a:t>
            </a:r>
            <a:r>
              <a:rPr lang="zh-TW" altLang="en-US" sz="2400" dirty="0" smtClean="0">
                <a:latin typeface="Microsoft YaHei" pitchFamily="34" charset="-122"/>
                <a:ea typeface="Microsoft YaHei" pitchFamily="34" charset="-122"/>
              </a:rPr>
              <a:t>讀</a:t>
            </a:r>
            <a:r>
              <a:rPr lang="en-US" altLang="zh-TW" sz="2400" dirty="0">
                <a:latin typeface="Microsoft YaHei" pitchFamily="34" charset="-122"/>
                <a:ea typeface="Microsoft YaHei" pitchFamily="34" charset="-122"/>
              </a:rPr>
              <a:t>Document</a:t>
            </a:r>
            <a:r>
              <a:rPr lang="zh-TW" altLang="en-US" sz="2400" dirty="0">
                <a:latin typeface="Microsoft YaHei" pitchFamily="34" charset="-122"/>
                <a:ea typeface="Microsoft YaHei" pitchFamily="34" charset="-122"/>
              </a:rPr>
              <a:t>發現適用</a:t>
            </a:r>
            <a:r>
              <a:rPr lang="en-US" altLang="zh-TW" sz="2400" dirty="0">
                <a:latin typeface="Microsoft YaHei" pitchFamily="34" charset="-122"/>
                <a:ea typeface="Microsoft YaHei" pitchFamily="34" charset="-122"/>
              </a:rPr>
              <a:t>2's complement</a:t>
            </a:r>
          </a:p>
          <a:p>
            <a:pPr marL="174625"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2400" dirty="0">
                <a:latin typeface="Microsoft YaHei" pitchFamily="34" charset="-122"/>
                <a:ea typeface="Microsoft YaHei" pitchFamily="34" charset="-122"/>
                <a:sym typeface="Wingdings" pitchFamily="2" charset="2"/>
              </a:rPr>
              <a:t>     </a:t>
            </a:r>
            <a:r>
              <a:rPr lang="zh-TW" altLang="en-US" sz="2400" dirty="0">
                <a:latin typeface="Microsoft YaHei" pitchFamily="34" charset="-122"/>
                <a:ea typeface="Microsoft YaHei" pitchFamily="34" charset="-122"/>
              </a:rPr>
              <a:t>能用在我們的</a:t>
            </a:r>
            <a:r>
              <a:rPr lang="en-US" altLang="zh-TW" sz="2400" dirty="0">
                <a:latin typeface="Microsoft YaHei" pitchFamily="34" charset="-122"/>
                <a:ea typeface="Microsoft YaHei" pitchFamily="34" charset="-122"/>
              </a:rPr>
              <a:t>5*5convolution</a:t>
            </a:r>
            <a:r>
              <a:rPr lang="zh-TW" altLang="en-US" sz="2400" dirty="0">
                <a:latin typeface="Microsoft YaHei" pitchFamily="34" charset="-122"/>
                <a:ea typeface="Microsoft YaHei" pitchFamily="34" charset="-122"/>
              </a:rPr>
              <a:t> </a:t>
            </a:r>
            <a:endParaRPr lang="en-US" altLang="zh-TW" sz="2400" dirty="0" smtClean="0">
              <a:latin typeface="Microsoft YaHei" pitchFamily="34" charset="-122"/>
              <a:ea typeface="Microsoft YaHei" pitchFamily="34" charset="-122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 startAt="3"/>
            </a:pPr>
            <a:endParaRPr lang="en-US" altLang="zh-TW" sz="2400" dirty="0" smtClean="0">
              <a:latin typeface="Microsoft YaHei" pitchFamily="34" charset="-122"/>
              <a:ea typeface="Microsoft YaHei" pitchFamily="34" charset="-122"/>
            </a:endParaRPr>
          </a:p>
          <a:p>
            <a:pPr marL="457200" indent="-457200" defTabSz="91440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 startAt="4"/>
            </a:pPr>
            <a:r>
              <a:rPr lang="en-US" altLang="zh-TW" sz="2400" dirty="0" smtClean="0"/>
              <a:t>Fix-Point</a:t>
            </a:r>
            <a:r>
              <a:rPr lang="zh-TW" altLang="en-US" sz="2400" dirty="0" smtClean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調整</a:t>
            </a:r>
            <a:endParaRPr lang="en-US" altLang="zh-TW" sz="900" dirty="0">
              <a:latin typeface="Arial Unicode MS" pitchFamily="34" charset="-120"/>
              <a:ea typeface="Arial Unicode MS" pitchFamily="34" charset="-120"/>
              <a:cs typeface="Arial Unicode MS" pitchFamily="34" charset="-12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900" dirty="0">
                <a:latin typeface="Microsoft YaHei" pitchFamily="34" charset="-122"/>
                <a:ea typeface="Microsoft YaHei" pitchFamily="34" charset="-122"/>
              </a:rPr>
              <a:t>      </a:t>
            </a:r>
          </a:p>
          <a:p>
            <a:pPr marL="460375" lvl="0" indent="-11113" defTabSz="9144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zh-TW" altLang="en-US" sz="2400" dirty="0">
                <a:latin typeface="Microsoft YaHei" pitchFamily="34" charset="-122"/>
                <a:ea typeface="Microsoft YaHei" pitchFamily="34" charset="-122"/>
              </a:rPr>
              <a:t> </a:t>
            </a:r>
            <a:r>
              <a:rPr lang="zh-TW" altLang="en-US" sz="2400" dirty="0" smtClean="0">
                <a:latin typeface="Microsoft YaHei" pitchFamily="34" charset="-122"/>
                <a:ea typeface="Microsoft YaHei" pitchFamily="34" charset="-122"/>
              </a:rPr>
              <a:t>因為乘法 使 </a:t>
            </a:r>
            <a:r>
              <a:rPr lang="en-US" altLang="zh-TW" sz="2400" dirty="0" smtClean="0">
                <a:latin typeface="Microsoft YaHei" pitchFamily="34" charset="-122"/>
                <a:ea typeface="Microsoft YaHei" pitchFamily="34" charset="-122"/>
              </a:rPr>
              <a:t>bit</a:t>
            </a:r>
            <a:r>
              <a:rPr lang="zh-TW" altLang="en-US" sz="2400" dirty="0" smtClean="0">
                <a:latin typeface="Microsoft YaHei" pitchFamily="34" charset="-122"/>
                <a:ea typeface="Microsoft YaHei" pitchFamily="34" charset="-122"/>
              </a:rPr>
              <a:t>數激增</a:t>
            </a:r>
            <a:endParaRPr kumimoji="1" lang="zh-TW" altLang="zh-TW" sz="67100" u="sng" dirty="0">
              <a:solidFill>
                <a:srgbClr val="0366D6"/>
              </a:solidFill>
              <a:latin typeface="Microsoft YaHei" pitchFamily="34" charset="-122"/>
              <a:ea typeface="Microsoft YaHei" pitchFamily="34" charset="-122"/>
              <a:cs typeface="新細明體" pitchFamily="18" charset="-120"/>
            </a:endParaRPr>
          </a:p>
          <a:p>
            <a:pPr marL="174625"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TW" altLang="en-US" sz="2400" dirty="0" smtClean="0">
                <a:latin typeface="Microsoft YaHei" pitchFamily="34" charset="-122"/>
                <a:ea typeface="Microsoft YaHei" pitchFamily="34" charset="-122"/>
              </a:rPr>
              <a:t>     原預設</a:t>
            </a:r>
            <a:r>
              <a:rPr lang="zh-TW" altLang="en-US" sz="2400" dirty="0">
                <a:latin typeface="Microsoft YaHei" pitchFamily="34" charset="-122"/>
                <a:ea typeface="Microsoft YaHei" pitchFamily="34" charset="-122"/>
              </a:rPr>
              <a:t>：</a:t>
            </a:r>
            <a:endParaRPr lang="en-US" altLang="zh-TW" sz="2400" dirty="0" smtClean="0">
              <a:latin typeface="Microsoft YaHei" pitchFamily="34" charset="-122"/>
              <a:ea typeface="Microsoft YaHei" pitchFamily="34" charset="-122"/>
            </a:endParaRPr>
          </a:p>
          <a:p>
            <a:pPr marL="174625"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TW" altLang="en-US" sz="2400" dirty="0">
                <a:latin typeface="Microsoft YaHei" pitchFamily="34" charset="-122"/>
                <a:ea typeface="Microsoft YaHei" pitchFamily="34" charset="-122"/>
              </a:rPr>
              <a:t> </a:t>
            </a:r>
            <a:r>
              <a:rPr lang="zh-TW" altLang="en-US" sz="2400" dirty="0" smtClean="0">
                <a:latin typeface="Microsoft YaHei" pitchFamily="34" charset="-122"/>
                <a:ea typeface="Microsoft YaHei" pitchFamily="34" charset="-122"/>
              </a:rPr>
              <a:t>    </a:t>
            </a:r>
            <a:r>
              <a:rPr lang="zh-TW" altLang="en-US" sz="2400" dirty="0" smtClean="0">
                <a:latin typeface="Microsoft YaHei" pitchFamily="34" charset="-122"/>
                <a:ea typeface="Microsoft YaHei" pitchFamily="34" charset="-122"/>
              </a:rPr>
              <a:t>   </a:t>
            </a:r>
            <a:r>
              <a:rPr lang="en-US" altLang="zh-TW" sz="2400" dirty="0" smtClean="0">
                <a:latin typeface="Microsoft YaHei" pitchFamily="34" charset="-122"/>
                <a:ea typeface="Microsoft YaHei" pitchFamily="34" charset="-122"/>
              </a:rPr>
              <a:t>feature </a:t>
            </a:r>
            <a:r>
              <a:rPr lang="en-US" altLang="zh-TW" sz="2400" dirty="0" smtClean="0">
                <a:latin typeface="Microsoft YaHei" pitchFamily="34" charset="-122"/>
                <a:ea typeface="Microsoft YaHei" pitchFamily="34" charset="-122"/>
              </a:rPr>
              <a:t>output </a:t>
            </a:r>
            <a:r>
              <a:rPr lang="zh-TW" altLang="en-US" sz="2400" dirty="0" smtClean="0">
                <a:latin typeface="Microsoft YaHei" pitchFamily="34" charset="-122"/>
                <a:ea typeface="Microsoft YaHei" pitchFamily="34" charset="-122"/>
              </a:rPr>
              <a:t>有</a:t>
            </a:r>
            <a:r>
              <a:rPr lang="en-US" altLang="zh-TW" sz="2400" dirty="0" smtClean="0">
                <a:latin typeface="Microsoft YaHei" pitchFamily="34" charset="-122"/>
                <a:ea typeface="Microsoft YaHei" pitchFamily="34" charset="-122"/>
              </a:rPr>
              <a:t>18bit</a:t>
            </a:r>
            <a:r>
              <a:rPr lang="zh-TW" altLang="en-US" sz="2400" dirty="0" smtClean="0">
                <a:latin typeface="Microsoft YaHei" pitchFamily="34" charset="-122"/>
                <a:ea typeface="Microsoft YaHei" pitchFamily="34" charset="-122"/>
              </a:rPr>
              <a:t> </a:t>
            </a:r>
            <a:endParaRPr lang="en-US" altLang="zh-TW" sz="2400" dirty="0" smtClean="0">
              <a:latin typeface="Microsoft YaHei" pitchFamily="34" charset="-122"/>
              <a:ea typeface="Microsoft YaHei" pitchFamily="34" charset="-122"/>
            </a:endParaRPr>
          </a:p>
          <a:p>
            <a:pPr marL="174625"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2400" dirty="0" smtClean="0">
                <a:latin typeface="Microsoft YaHei" pitchFamily="34" charset="-122"/>
                <a:ea typeface="Microsoft YaHei" pitchFamily="34" charset="-122"/>
              </a:rPr>
              <a:t>       </a:t>
            </a:r>
            <a:r>
              <a:rPr lang="zh-TW" altLang="en-US" sz="2400" dirty="0" smtClean="0">
                <a:latin typeface="Microsoft YaHei" pitchFamily="34" charset="-122"/>
                <a:ea typeface="Microsoft YaHei" pitchFamily="34" charset="-122"/>
              </a:rPr>
              <a:t> </a:t>
            </a:r>
            <a:r>
              <a:rPr lang="en-US" altLang="zh-TW" sz="2400" dirty="0" smtClean="0">
                <a:latin typeface="Microsoft YaHei" pitchFamily="34" charset="-122"/>
                <a:ea typeface="Microsoft YaHei" pitchFamily="34" charset="-122"/>
              </a:rPr>
              <a:t>weight             </a:t>
            </a:r>
            <a:r>
              <a:rPr lang="zh-TW" altLang="en-US" sz="2400" dirty="0" smtClean="0">
                <a:latin typeface="Microsoft YaHei" pitchFamily="34" charset="-122"/>
                <a:ea typeface="Microsoft YaHei" pitchFamily="34" charset="-122"/>
              </a:rPr>
              <a:t> 有</a:t>
            </a:r>
            <a:r>
              <a:rPr lang="en-US" altLang="zh-TW" sz="2400" dirty="0" smtClean="0">
                <a:latin typeface="Microsoft YaHei" pitchFamily="34" charset="-122"/>
                <a:ea typeface="Microsoft YaHei" pitchFamily="34" charset="-122"/>
              </a:rPr>
              <a:t>25bit</a:t>
            </a:r>
            <a:endParaRPr lang="en-US" altLang="zh-TW" sz="2400" dirty="0" smtClean="0">
              <a:latin typeface="Microsoft YaHei" pitchFamily="34" charset="-122"/>
              <a:ea typeface="Microsoft YaHei" pitchFamily="34" charset="-122"/>
            </a:endParaRPr>
          </a:p>
          <a:p>
            <a:pPr marL="174625"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TW" altLang="en-US" sz="2400" dirty="0">
                <a:latin typeface="Microsoft YaHei" pitchFamily="34" charset="-122"/>
                <a:ea typeface="Microsoft YaHei" pitchFamily="34" charset="-122"/>
              </a:rPr>
              <a:t> </a:t>
            </a:r>
            <a:r>
              <a:rPr lang="zh-TW" altLang="en-US" sz="2400" dirty="0" smtClean="0">
                <a:latin typeface="Microsoft YaHei" pitchFamily="34" charset="-122"/>
                <a:ea typeface="Microsoft YaHei" pitchFamily="34" charset="-122"/>
              </a:rPr>
              <a:t>   </a:t>
            </a:r>
            <a:r>
              <a:rPr lang="zh-TW" altLang="en-US" sz="2400" dirty="0" smtClean="0">
                <a:latin typeface="Microsoft YaHei" pitchFamily="34" charset="-122"/>
                <a:ea typeface="Microsoft YaHei" pitchFamily="34" charset="-122"/>
              </a:rPr>
              <a:t> </a:t>
            </a:r>
            <a:r>
              <a:rPr lang="zh-TW" altLang="en-US" sz="2400" dirty="0"/>
              <a:t> 改</a:t>
            </a:r>
            <a:r>
              <a:rPr lang="zh-TW" altLang="en-US" sz="2400" dirty="0" smtClean="0"/>
              <a:t>為 </a:t>
            </a:r>
            <a:r>
              <a:rPr lang="zh-TW" altLang="en-US" sz="2400" dirty="0"/>
              <a:t>：</a:t>
            </a:r>
            <a:endParaRPr lang="en-US" altLang="zh-TW" sz="2400" dirty="0" smtClean="0"/>
          </a:p>
          <a:p>
            <a:pPr marL="174625"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TW" altLang="en-US" sz="2400" dirty="0"/>
              <a:t> </a:t>
            </a:r>
            <a:r>
              <a:rPr lang="zh-TW" altLang="en-US" sz="2400" dirty="0" smtClean="0"/>
              <a:t>         </a:t>
            </a:r>
            <a:r>
              <a:rPr lang="en-US" altLang="zh-TW" sz="2400" dirty="0" smtClean="0"/>
              <a:t>Fix-Point</a:t>
            </a:r>
            <a:r>
              <a:rPr lang="zh-TW" altLang="en-US" sz="2400" dirty="0" smtClean="0"/>
              <a:t>皆為 </a:t>
            </a:r>
            <a:r>
              <a:rPr lang="en-US" altLang="zh-TW" sz="2400" dirty="0" smtClean="0"/>
              <a:t>1024</a:t>
            </a:r>
            <a:r>
              <a:rPr lang="zh-TW" altLang="en-US" sz="2400" dirty="0" smtClean="0"/>
              <a:t> </a:t>
            </a:r>
            <a:r>
              <a:rPr lang="en-US" altLang="zh-TW" sz="2400" dirty="0" smtClean="0">
                <a:sym typeface="Wingdings" pitchFamily="2" charset="2"/>
              </a:rPr>
              <a:t></a:t>
            </a:r>
            <a:r>
              <a:rPr lang="zh-TW" altLang="en-US" sz="2400" dirty="0" smtClean="0">
                <a:sym typeface="Wingdings" pitchFamily="2" charset="2"/>
              </a:rPr>
              <a:t>避免</a:t>
            </a:r>
            <a:r>
              <a:rPr lang="en-US" altLang="zh-TW" sz="2400" dirty="0" smtClean="0"/>
              <a:t>overflow</a:t>
            </a:r>
            <a:r>
              <a:rPr lang="zh-TW" altLang="en-US" sz="2400" dirty="0" smtClean="0"/>
              <a:t>問題</a:t>
            </a:r>
            <a:endParaRPr lang="en-US" altLang="zh-TW" sz="2400" dirty="0" smtClean="0">
              <a:latin typeface="Microsoft YaHei" pitchFamily="34" charset="-122"/>
              <a:ea typeface="Microsoft YaHei" pitchFamily="34" charset="-122"/>
            </a:endParaRPr>
          </a:p>
          <a:p>
            <a:pPr marL="174625"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TW" altLang="en-US" sz="2400" dirty="0">
                <a:latin typeface="Microsoft YaHei" pitchFamily="34" charset="-122"/>
                <a:ea typeface="Microsoft YaHei" pitchFamily="34" charset="-122"/>
              </a:rPr>
              <a:t> </a:t>
            </a:r>
            <a:r>
              <a:rPr lang="zh-TW" altLang="en-US" sz="2400" dirty="0" smtClean="0">
                <a:latin typeface="Microsoft YaHei" pitchFamily="34" charset="-122"/>
                <a:ea typeface="Microsoft YaHei" pitchFamily="34" charset="-122"/>
              </a:rPr>
              <a:t>   </a:t>
            </a:r>
            <a:endParaRPr lang="en-US" altLang="zh-TW" sz="2400" dirty="0" smtClean="0">
              <a:latin typeface="Microsoft YaHei" pitchFamily="34" charset="-122"/>
              <a:ea typeface="Microsoft YaHei" pitchFamily="34" charset="-122"/>
            </a:endParaRPr>
          </a:p>
          <a:p>
            <a:pPr marL="174625"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TW" altLang="en-US" sz="2400" dirty="0">
                <a:latin typeface="Microsoft YaHei" pitchFamily="34" charset="-122"/>
                <a:ea typeface="Microsoft YaHei" pitchFamily="34" charset="-122"/>
              </a:rPr>
              <a:t> </a:t>
            </a:r>
            <a:r>
              <a:rPr lang="zh-TW" altLang="en-US" sz="2400" dirty="0" smtClean="0">
                <a:latin typeface="Microsoft YaHei" pitchFamily="34" charset="-122"/>
                <a:ea typeface="Microsoft YaHei" pitchFamily="34" charset="-122"/>
              </a:rPr>
              <a:t>   </a:t>
            </a:r>
            <a:endParaRPr lang="en-US" altLang="zh-TW" sz="2400" dirty="0" smtClean="0">
              <a:latin typeface="Microsoft YaHei" pitchFamily="34" charset="-122"/>
              <a:ea typeface="Microsoft YaHei" pitchFamily="34" charset="-122"/>
            </a:endParaRPr>
          </a:p>
          <a:p>
            <a:pPr marL="174625"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TW" altLang="en-US" sz="2400" dirty="0">
                <a:latin typeface="Microsoft YaHei" pitchFamily="34" charset="-122"/>
                <a:ea typeface="Microsoft YaHei" pitchFamily="34" charset="-122"/>
              </a:rPr>
              <a:t> </a:t>
            </a:r>
            <a:r>
              <a:rPr lang="zh-TW" altLang="en-US" sz="2400" dirty="0" smtClean="0">
                <a:latin typeface="Microsoft YaHei" pitchFamily="34" charset="-122"/>
                <a:ea typeface="Microsoft YaHei" pitchFamily="34" charset="-122"/>
              </a:rPr>
              <a:t>  </a:t>
            </a:r>
            <a:endParaRPr lang="en-US" altLang="zh-TW" sz="2400" dirty="0" smtClean="0">
              <a:latin typeface="Microsoft YaHei" pitchFamily="34" charset="-122"/>
              <a:ea typeface="Microsoft YaHei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88997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 1"/>
          <p:cNvGrpSpPr/>
          <p:nvPr/>
        </p:nvGrpSpPr>
        <p:grpSpPr>
          <a:xfrm>
            <a:off x="4200549" y="2154312"/>
            <a:ext cx="2757377" cy="1569660"/>
            <a:chOff x="4699954" y="193619"/>
            <a:chExt cx="2757377" cy="1569660"/>
          </a:xfrm>
        </p:grpSpPr>
        <p:sp>
          <p:nvSpPr>
            <p:cNvPr id="3" name="文本框 2"/>
            <p:cNvSpPr txBox="1"/>
            <p:nvPr/>
          </p:nvSpPr>
          <p:spPr>
            <a:xfrm>
              <a:off x="4699954" y="193619"/>
              <a:ext cx="1550424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9600" dirty="0">
                  <a:solidFill>
                    <a:schemeClr val="accent1"/>
                  </a:solidFill>
                  <a:ea typeface="Microsoft YaHei" charset="0"/>
                  <a:cs typeface="Microsoft YaHei" charset="0"/>
                </a:rPr>
                <a:t>0</a:t>
              </a:r>
              <a:r>
                <a:rPr kumimoji="1" lang="en-US" altLang="zh-TW" sz="9600" dirty="0">
                  <a:solidFill>
                    <a:schemeClr val="accent1"/>
                  </a:solidFill>
                  <a:ea typeface="Microsoft YaHei" charset="0"/>
                  <a:cs typeface="Microsoft YaHei" charset="0"/>
                </a:rPr>
                <a:t>4</a:t>
              </a:r>
              <a:endParaRPr kumimoji="1" lang="zh-CN" altLang="en-US" sz="9600" dirty="0">
                <a:solidFill>
                  <a:schemeClr val="accent1"/>
                </a:solidFill>
                <a:ea typeface="Microsoft YaHei" charset="0"/>
                <a:cs typeface="Microsoft YaHei" charset="0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6168204" y="413761"/>
              <a:ext cx="1289127" cy="646327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/>
            <a:p>
              <a:r>
                <a:rPr lang="en-US" altLang="zh-TW" sz="3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Q&amp;A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11745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 smtClean="0"/>
              <a:t>04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Q &amp; A</a:t>
            </a:r>
            <a:endParaRPr kumimoji="1" lang="zh-CN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xmlns="" id="{34BE94BB-DCD3-413D-BC0C-77B0ABB91401}"/>
              </a:ext>
            </a:extLst>
          </p:cNvPr>
          <p:cNvSpPr/>
          <p:nvPr/>
        </p:nvSpPr>
        <p:spPr>
          <a:xfrm>
            <a:off x="4349508" y="2644170"/>
            <a:ext cx="567112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09585"/>
            <a:r>
              <a:rPr lang="en-US" altLang="zh-TW" sz="9600" b="1" dirty="0">
                <a:solidFill>
                  <a:schemeClr val="accent1"/>
                </a:solidFill>
                <a:ea typeface="微软雅黑" charset="0"/>
              </a:rPr>
              <a:t>Q&amp;A</a:t>
            </a:r>
            <a:endParaRPr lang="zh-CN" altLang="en-US" sz="9600" b="1" dirty="0">
              <a:solidFill>
                <a:schemeClr val="accent1"/>
              </a:solidFill>
              <a:ea typeface="微软雅黑" charset="0"/>
            </a:endParaRPr>
          </a:p>
        </p:txBody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xmlns="" id="{C2BA0635-22AD-48B5-AA85-C5CE8B149ED6}"/>
              </a:ext>
            </a:extLst>
          </p:cNvPr>
          <p:cNvGrpSpPr/>
          <p:nvPr/>
        </p:nvGrpSpPr>
        <p:grpSpPr>
          <a:xfrm>
            <a:off x="2958356" y="2295290"/>
            <a:ext cx="2107368" cy="2107368"/>
            <a:chOff x="1152349" y="876553"/>
            <a:chExt cx="1020414" cy="1020414"/>
          </a:xfrm>
        </p:grpSpPr>
        <p:sp>
          <p:nvSpPr>
            <p:cNvPr id="5" name="橢圓 4">
              <a:extLst>
                <a:ext uri="{FF2B5EF4-FFF2-40B4-BE49-F238E27FC236}">
                  <a16:creationId xmlns:a16="http://schemas.microsoft.com/office/drawing/2014/main" xmlns="" id="{A3B55457-7752-4670-9C09-748E0C441B29}"/>
                </a:ext>
              </a:extLst>
            </p:cNvPr>
            <p:cNvSpPr/>
            <p:nvPr/>
          </p:nvSpPr>
          <p:spPr>
            <a:xfrm>
              <a:off x="1152349" y="876553"/>
              <a:ext cx="1020414" cy="1020414"/>
            </a:xfrm>
            <a:prstGeom prst="ellipse">
              <a:avLst/>
            </a:prstGeom>
            <a:solidFill>
              <a:srgbClr val="41AA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pic>
          <p:nvPicPr>
            <p:cNvPr id="8" name="圖形 7" descr="問題 (從右至左)">
              <a:extLst>
                <a:ext uri="{FF2B5EF4-FFF2-40B4-BE49-F238E27FC236}">
                  <a16:creationId xmlns:a16="http://schemas.microsoft.com/office/drawing/2014/main" xmlns="" id="{62A1ED4B-536E-41B5-A497-B9548F10C5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1321281" y="1045485"/>
              <a:ext cx="682549" cy="6825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27613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 smtClean="0"/>
              <a:t>0</a:t>
            </a:r>
            <a:r>
              <a:rPr kumimoji="1" lang="en-US" altLang="zh-TW" dirty="0" smtClean="0"/>
              <a:t>5</a:t>
            </a:r>
            <a:r>
              <a:rPr kumimoji="1" lang="zh-CN" altLang="en-US" dirty="0"/>
              <a:t>參考資料</a:t>
            </a:r>
            <a:endParaRPr kumimoji="1"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xmlns="" id="{F981EB6C-4523-4DE5-A818-FA8EB1BB2032}"/>
              </a:ext>
            </a:extLst>
          </p:cNvPr>
          <p:cNvSpPr/>
          <p:nvPr/>
        </p:nvSpPr>
        <p:spPr>
          <a:xfrm>
            <a:off x="2727183" y="1163700"/>
            <a:ext cx="7018983" cy="2676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xmlns="" id="{7D355EF9-725D-4C66-A614-28246A2B0B1C}"/>
              </a:ext>
            </a:extLst>
          </p:cNvPr>
          <p:cNvSpPr/>
          <p:nvPr/>
        </p:nvSpPr>
        <p:spPr>
          <a:xfrm>
            <a:off x="2727183" y="809757"/>
            <a:ext cx="691862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09585"/>
            <a:r>
              <a:rPr kumimoji="1" lang="zh-TW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0"/>
                <a:ea typeface="Microsoft YaHei" charset="0"/>
              </a:rPr>
              <a:t>參考資料</a:t>
            </a:r>
            <a:endParaRPr kumimoji="1" lang="zh-CN" altLang="en-US" sz="4000" b="1" dirty="0">
              <a:solidFill>
                <a:schemeClr val="tx1">
                  <a:lumMod val="75000"/>
                  <a:lumOff val="25000"/>
                </a:schemeClr>
              </a:solidFill>
              <a:latin typeface="Microsoft YaHei" charset="0"/>
              <a:ea typeface="Microsoft YaHei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037969" y="2059809"/>
            <a:ext cx="911928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3200" dirty="0" smtClean="0"/>
              <a:t>fan-</a:t>
            </a:r>
            <a:r>
              <a:rPr lang="en-US" altLang="zh-TW" sz="3200" dirty="0" err="1" smtClean="0"/>
              <a:t>wenjie</a:t>
            </a:r>
            <a:r>
              <a:rPr lang="en-US" altLang="zh-TW" sz="3200" dirty="0" smtClean="0"/>
              <a:t>/LeNet-5</a:t>
            </a:r>
          </a:p>
          <a:p>
            <a:r>
              <a:rPr lang="en-US" altLang="zh-TW" sz="3200" dirty="0" smtClean="0">
                <a:hlinkClick r:id="rId3"/>
              </a:rPr>
              <a:t>https</a:t>
            </a:r>
            <a:r>
              <a:rPr lang="en-US" altLang="zh-TW" sz="3200" dirty="0">
                <a:hlinkClick r:id="rId3"/>
              </a:rPr>
              <a:t>://github.com/fan-wenjie/LeNet-5</a:t>
            </a:r>
            <a:endParaRPr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62164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</a:t>
            </a:r>
            <a:r>
              <a:rPr kumimoji="1" lang="en-US" altLang="zh-TW" dirty="0"/>
              <a:t>1</a:t>
            </a:r>
            <a:r>
              <a:rPr kumimoji="1" lang="zh-CN" altLang="en-US" dirty="0"/>
              <a:t> </a:t>
            </a:r>
            <a:r>
              <a:rPr kumimoji="1" lang="zh-TW" altLang="en-US" dirty="0"/>
              <a:t>專題簡介</a:t>
            </a:r>
            <a:endParaRPr kumimoji="1" lang="zh-CN" altLang="en-US" dirty="0"/>
          </a:p>
        </p:txBody>
      </p:sp>
      <p:sp>
        <p:nvSpPr>
          <p:cNvPr id="59" name="矩形 58"/>
          <p:cNvSpPr/>
          <p:nvPr/>
        </p:nvSpPr>
        <p:spPr>
          <a:xfrm>
            <a:off x="1526803" y="1537730"/>
            <a:ext cx="274602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09585"/>
            <a:r>
              <a:rPr lang="zh-TW" altLang="en-US" sz="4000" dirty="0">
                <a:solidFill>
                  <a:schemeClr val="accent1"/>
                </a:solidFill>
                <a:ea typeface="微软雅黑" charset="0"/>
              </a:rPr>
              <a:t>動機</a:t>
            </a:r>
            <a:endParaRPr lang="zh-CN" altLang="en-US" sz="4000" dirty="0">
              <a:solidFill>
                <a:schemeClr val="accent1"/>
              </a:solidFill>
              <a:ea typeface="微软雅黑" charset="0"/>
            </a:endParaRPr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xmlns="" id="{B7456177-56A5-4082-9A53-4BE15238874B}"/>
              </a:ext>
            </a:extLst>
          </p:cNvPr>
          <p:cNvGrpSpPr/>
          <p:nvPr/>
        </p:nvGrpSpPr>
        <p:grpSpPr>
          <a:xfrm>
            <a:off x="1498037" y="1553808"/>
            <a:ext cx="682549" cy="682549"/>
            <a:chOff x="1743364" y="1190322"/>
            <a:chExt cx="604287" cy="604287"/>
          </a:xfrm>
        </p:grpSpPr>
        <p:sp>
          <p:nvSpPr>
            <p:cNvPr id="3" name="橢圓 2">
              <a:extLst>
                <a:ext uri="{FF2B5EF4-FFF2-40B4-BE49-F238E27FC236}">
                  <a16:creationId xmlns:a16="http://schemas.microsoft.com/office/drawing/2014/main" xmlns="" id="{90A6D807-66F5-4936-87FD-6FD2A0FAC77D}"/>
                </a:ext>
              </a:extLst>
            </p:cNvPr>
            <p:cNvSpPr/>
            <p:nvPr/>
          </p:nvSpPr>
          <p:spPr>
            <a:xfrm>
              <a:off x="1743364" y="1190322"/>
              <a:ext cx="604287" cy="604287"/>
            </a:xfrm>
            <a:prstGeom prst="ellipse">
              <a:avLst/>
            </a:prstGeom>
            <a:solidFill>
              <a:srgbClr val="41AA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5" name="Freeform 230">
              <a:extLst>
                <a:ext uri="{FF2B5EF4-FFF2-40B4-BE49-F238E27FC236}">
                  <a16:creationId xmlns:a16="http://schemas.microsoft.com/office/drawing/2014/main" xmlns="" id="{98087AF5-1E5E-4740-953F-BA5AF5462CF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97829" y="1296634"/>
              <a:ext cx="317677" cy="326905"/>
            </a:xfrm>
            <a:custGeom>
              <a:avLst/>
              <a:gdLst/>
              <a:ahLst/>
              <a:cxnLst>
                <a:cxn ang="0">
                  <a:pos x="70" y="72"/>
                </a:cxn>
                <a:cxn ang="0">
                  <a:pos x="76" y="44"/>
                </a:cxn>
                <a:cxn ang="0">
                  <a:pos x="90" y="20"/>
                </a:cxn>
                <a:cxn ang="0">
                  <a:pos x="114" y="6"/>
                </a:cxn>
                <a:cxn ang="0">
                  <a:pos x="142" y="0"/>
                </a:cxn>
                <a:cxn ang="0">
                  <a:pos x="156" y="2"/>
                </a:cxn>
                <a:cxn ang="0">
                  <a:pos x="182" y="12"/>
                </a:cxn>
                <a:cxn ang="0">
                  <a:pos x="202" y="30"/>
                </a:cxn>
                <a:cxn ang="0">
                  <a:pos x="212" y="56"/>
                </a:cxn>
                <a:cxn ang="0">
                  <a:pos x="212" y="72"/>
                </a:cxn>
                <a:cxn ang="0">
                  <a:pos x="208" y="100"/>
                </a:cxn>
                <a:cxn ang="0">
                  <a:pos x="192" y="122"/>
                </a:cxn>
                <a:cxn ang="0">
                  <a:pos x="170" y="138"/>
                </a:cxn>
                <a:cxn ang="0">
                  <a:pos x="142" y="142"/>
                </a:cxn>
                <a:cxn ang="0">
                  <a:pos x="128" y="142"/>
                </a:cxn>
                <a:cxn ang="0">
                  <a:pos x="102" y="130"/>
                </a:cxn>
                <a:cxn ang="0">
                  <a:pos x="82" y="112"/>
                </a:cxn>
                <a:cxn ang="0">
                  <a:pos x="72" y="86"/>
                </a:cxn>
                <a:cxn ang="0">
                  <a:pos x="70" y="72"/>
                </a:cxn>
                <a:cxn ang="0">
                  <a:pos x="142" y="190"/>
                </a:cxn>
                <a:cxn ang="0">
                  <a:pos x="104" y="194"/>
                </a:cxn>
                <a:cxn ang="0">
                  <a:pos x="74" y="202"/>
                </a:cxn>
                <a:cxn ang="0">
                  <a:pos x="48" y="214"/>
                </a:cxn>
                <a:cxn ang="0">
                  <a:pos x="16" y="244"/>
                </a:cxn>
                <a:cxn ang="0">
                  <a:pos x="0" y="268"/>
                </a:cxn>
                <a:cxn ang="0">
                  <a:pos x="284" y="308"/>
                </a:cxn>
                <a:cxn ang="0">
                  <a:pos x="284" y="268"/>
                </a:cxn>
                <a:cxn ang="0">
                  <a:pos x="268" y="244"/>
                </a:cxn>
                <a:cxn ang="0">
                  <a:pos x="234" y="214"/>
                </a:cxn>
                <a:cxn ang="0">
                  <a:pos x="210" y="202"/>
                </a:cxn>
                <a:cxn ang="0">
                  <a:pos x="180" y="194"/>
                </a:cxn>
                <a:cxn ang="0">
                  <a:pos x="142" y="190"/>
                </a:cxn>
              </a:cxnLst>
              <a:rect l="0" t="0" r="r" b="b"/>
              <a:pathLst>
                <a:path w="284" h="308">
                  <a:moveTo>
                    <a:pt x="70" y="72"/>
                  </a:moveTo>
                  <a:lnTo>
                    <a:pt x="70" y="72"/>
                  </a:lnTo>
                  <a:lnTo>
                    <a:pt x="72" y="56"/>
                  </a:lnTo>
                  <a:lnTo>
                    <a:pt x="76" y="44"/>
                  </a:lnTo>
                  <a:lnTo>
                    <a:pt x="82" y="30"/>
                  </a:lnTo>
                  <a:lnTo>
                    <a:pt x="90" y="20"/>
                  </a:lnTo>
                  <a:lnTo>
                    <a:pt x="102" y="12"/>
                  </a:lnTo>
                  <a:lnTo>
                    <a:pt x="114" y="6"/>
                  </a:lnTo>
                  <a:lnTo>
                    <a:pt x="128" y="2"/>
                  </a:lnTo>
                  <a:lnTo>
                    <a:pt x="142" y="0"/>
                  </a:lnTo>
                  <a:lnTo>
                    <a:pt x="142" y="0"/>
                  </a:lnTo>
                  <a:lnTo>
                    <a:pt x="156" y="2"/>
                  </a:lnTo>
                  <a:lnTo>
                    <a:pt x="170" y="6"/>
                  </a:lnTo>
                  <a:lnTo>
                    <a:pt x="182" y="12"/>
                  </a:lnTo>
                  <a:lnTo>
                    <a:pt x="192" y="20"/>
                  </a:lnTo>
                  <a:lnTo>
                    <a:pt x="202" y="30"/>
                  </a:lnTo>
                  <a:lnTo>
                    <a:pt x="208" y="44"/>
                  </a:lnTo>
                  <a:lnTo>
                    <a:pt x="212" y="56"/>
                  </a:lnTo>
                  <a:lnTo>
                    <a:pt x="212" y="72"/>
                  </a:lnTo>
                  <a:lnTo>
                    <a:pt x="212" y="72"/>
                  </a:lnTo>
                  <a:lnTo>
                    <a:pt x="212" y="86"/>
                  </a:lnTo>
                  <a:lnTo>
                    <a:pt x="208" y="100"/>
                  </a:lnTo>
                  <a:lnTo>
                    <a:pt x="202" y="112"/>
                  </a:lnTo>
                  <a:lnTo>
                    <a:pt x="192" y="122"/>
                  </a:lnTo>
                  <a:lnTo>
                    <a:pt x="182" y="130"/>
                  </a:lnTo>
                  <a:lnTo>
                    <a:pt x="170" y="138"/>
                  </a:lnTo>
                  <a:lnTo>
                    <a:pt x="156" y="142"/>
                  </a:lnTo>
                  <a:lnTo>
                    <a:pt x="142" y="142"/>
                  </a:lnTo>
                  <a:lnTo>
                    <a:pt x="142" y="142"/>
                  </a:lnTo>
                  <a:lnTo>
                    <a:pt x="128" y="142"/>
                  </a:lnTo>
                  <a:lnTo>
                    <a:pt x="114" y="138"/>
                  </a:lnTo>
                  <a:lnTo>
                    <a:pt x="102" y="130"/>
                  </a:lnTo>
                  <a:lnTo>
                    <a:pt x="90" y="122"/>
                  </a:lnTo>
                  <a:lnTo>
                    <a:pt x="82" y="112"/>
                  </a:lnTo>
                  <a:lnTo>
                    <a:pt x="76" y="100"/>
                  </a:lnTo>
                  <a:lnTo>
                    <a:pt x="72" y="86"/>
                  </a:lnTo>
                  <a:lnTo>
                    <a:pt x="70" y="72"/>
                  </a:lnTo>
                  <a:lnTo>
                    <a:pt x="70" y="72"/>
                  </a:lnTo>
                  <a:close/>
                  <a:moveTo>
                    <a:pt x="142" y="190"/>
                  </a:moveTo>
                  <a:lnTo>
                    <a:pt x="142" y="190"/>
                  </a:lnTo>
                  <a:lnTo>
                    <a:pt x="122" y="190"/>
                  </a:lnTo>
                  <a:lnTo>
                    <a:pt x="104" y="194"/>
                  </a:lnTo>
                  <a:lnTo>
                    <a:pt x="88" y="198"/>
                  </a:lnTo>
                  <a:lnTo>
                    <a:pt x="74" y="202"/>
                  </a:lnTo>
                  <a:lnTo>
                    <a:pt x="60" y="208"/>
                  </a:lnTo>
                  <a:lnTo>
                    <a:pt x="48" y="214"/>
                  </a:lnTo>
                  <a:lnTo>
                    <a:pt x="30" y="230"/>
                  </a:lnTo>
                  <a:lnTo>
                    <a:pt x="16" y="244"/>
                  </a:lnTo>
                  <a:lnTo>
                    <a:pt x="6" y="256"/>
                  </a:lnTo>
                  <a:lnTo>
                    <a:pt x="0" y="268"/>
                  </a:lnTo>
                  <a:lnTo>
                    <a:pt x="0" y="308"/>
                  </a:lnTo>
                  <a:lnTo>
                    <a:pt x="284" y="308"/>
                  </a:lnTo>
                  <a:lnTo>
                    <a:pt x="284" y="268"/>
                  </a:lnTo>
                  <a:lnTo>
                    <a:pt x="284" y="268"/>
                  </a:lnTo>
                  <a:lnTo>
                    <a:pt x="278" y="256"/>
                  </a:lnTo>
                  <a:lnTo>
                    <a:pt x="268" y="244"/>
                  </a:lnTo>
                  <a:lnTo>
                    <a:pt x="254" y="230"/>
                  </a:lnTo>
                  <a:lnTo>
                    <a:pt x="234" y="214"/>
                  </a:lnTo>
                  <a:lnTo>
                    <a:pt x="224" y="208"/>
                  </a:lnTo>
                  <a:lnTo>
                    <a:pt x="210" y="202"/>
                  </a:lnTo>
                  <a:lnTo>
                    <a:pt x="196" y="198"/>
                  </a:lnTo>
                  <a:lnTo>
                    <a:pt x="180" y="194"/>
                  </a:lnTo>
                  <a:lnTo>
                    <a:pt x="162" y="190"/>
                  </a:lnTo>
                  <a:lnTo>
                    <a:pt x="142" y="190"/>
                  </a:lnTo>
                  <a:lnTo>
                    <a:pt x="142" y="19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</p:grpSp>
      <p:sp>
        <p:nvSpPr>
          <p:cNvPr id="8" name="矩形 7">
            <a:extLst>
              <a:ext uri="{FF2B5EF4-FFF2-40B4-BE49-F238E27FC236}">
                <a16:creationId xmlns:a16="http://schemas.microsoft.com/office/drawing/2014/main" xmlns="" id="{EEA45C60-C195-462B-AA54-F0631680E064}"/>
              </a:ext>
            </a:extLst>
          </p:cNvPr>
          <p:cNvSpPr/>
          <p:nvPr/>
        </p:nvSpPr>
        <p:spPr>
          <a:xfrm>
            <a:off x="1498037" y="2587292"/>
            <a:ext cx="7768024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1.</a:t>
            </a:r>
            <a:r>
              <a:rPr lang="zh-TW" altLang="en-US" sz="3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TW" altLang="en-US" sz="30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用</a:t>
            </a:r>
            <a:r>
              <a:rPr lang="en-US" altLang="zh-TW" sz="30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FPGA</a:t>
            </a:r>
            <a:r>
              <a:rPr lang="zh-TW" altLang="en-US" sz="30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寫神經網路，希望達到硬體加速。</a:t>
            </a:r>
            <a:endParaRPr lang="en-US" altLang="zh-TW" sz="3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TW" sz="3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US" altLang="zh-TW" sz="3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en-US" altLang="zh-TW" sz="30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.</a:t>
            </a:r>
            <a:r>
              <a:rPr lang="zh-TW" altLang="en-US" sz="30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 測試硬體</a:t>
            </a:r>
            <a:r>
              <a:rPr lang="en-US" altLang="zh-TW" sz="30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bit</a:t>
            </a:r>
            <a:r>
              <a:rPr lang="zh-TW" altLang="en-US" sz="30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數對精準度的影響。</a:t>
            </a:r>
            <a:endParaRPr lang="zh-TW" altLang="en-US" sz="3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zh-TW" altLang="en-US" sz="3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21227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 1"/>
          <p:cNvGrpSpPr/>
          <p:nvPr/>
        </p:nvGrpSpPr>
        <p:grpSpPr>
          <a:xfrm>
            <a:off x="4200549" y="2154312"/>
            <a:ext cx="5807891" cy="1569660"/>
            <a:chOff x="4699954" y="193619"/>
            <a:chExt cx="5807891" cy="1569660"/>
          </a:xfrm>
        </p:grpSpPr>
        <p:sp>
          <p:nvSpPr>
            <p:cNvPr id="3" name="文本框 2"/>
            <p:cNvSpPr txBox="1"/>
            <p:nvPr/>
          </p:nvSpPr>
          <p:spPr>
            <a:xfrm>
              <a:off x="4699954" y="193619"/>
              <a:ext cx="1550424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9600" dirty="0">
                  <a:solidFill>
                    <a:schemeClr val="accent1"/>
                  </a:solidFill>
                  <a:ea typeface="Microsoft YaHei" charset="0"/>
                  <a:cs typeface="Microsoft YaHei" charset="0"/>
                </a:rPr>
                <a:t>02</a:t>
              </a:r>
              <a:endParaRPr kumimoji="1" lang="zh-CN" altLang="en-US" sz="9600" dirty="0">
                <a:solidFill>
                  <a:schemeClr val="accent1"/>
                </a:solidFill>
                <a:ea typeface="Microsoft YaHei" charset="0"/>
                <a:cs typeface="Microsoft YaHei" charset="0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6168204" y="413761"/>
              <a:ext cx="4339641" cy="646327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/>
            <a:p>
              <a:r>
                <a:rPr lang="zh-TW" altLang="en-US" sz="3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實作方法與實驗結果</a:t>
              </a:r>
              <a:endParaRPr lang="zh-CN" altLang="en-US" sz="3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97848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</a:t>
            </a:r>
            <a:r>
              <a:rPr kumimoji="1" lang="en-US" altLang="zh-TW" dirty="0"/>
              <a:t>2</a:t>
            </a:r>
            <a:r>
              <a:rPr kumimoji="1" lang="zh-CN" altLang="en-US" dirty="0"/>
              <a:t> </a:t>
            </a:r>
            <a:r>
              <a:rPr kumimoji="1" lang="zh-TW" altLang="en-US" dirty="0"/>
              <a:t>實作方法</a:t>
            </a:r>
            <a:endParaRPr kumimoji="1"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xmlns="" id="{F981EB6C-4523-4DE5-A818-FA8EB1BB2032}"/>
              </a:ext>
            </a:extLst>
          </p:cNvPr>
          <p:cNvSpPr/>
          <p:nvPr/>
        </p:nvSpPr>
        <p:spPr>
          <a:xfrm>
            <a:off x="3097893" y="471708"/>
            <a:ext cx="7018983" cy="2676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xmlns="" id="{7D355EF9-725D-4C66-A614-28246A2B0B1C}"/>
              </a:ext>
            </a:extLst>
          </p:cNvPr>
          <p:cNvSpPr/>
          <p:nvPr/>
        </p:nvSpPr>
        <p:spPr>
          <a:xfrm>
            <a:off x="3097893" y="117765"/>
            <a:ext cx="691862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09585"/>
            <a:r>
              <a:rPr kumimoji="1" lang="zh-TW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0"/>
                <a:ea typeface="Microsoft YaHei" charset="0"/>
              </a:rPr>
              <a:t>整體架構</a:t>
            </a:r>
            <a:endParaRPr kumimoji="1" lang="zh-CN" altLang="en-US" sz="4000" b="1" dirty="0">
              <a:solidFill>
                <a:schemeClr val="tx1">
                  <a:lumMod val="75000"/>
                  <a:lumOff val="25000"/>
                </a:schemeClr>
              </a:solidFill>
              <a:latin typeface="Microsoft YaHei" charset="0"/>
              <a:ea typeface="Microsoft YaHei" charset="0"/>
            </a:endParaRPr>
          </a:p>
        </p:txBody>
      </p:sp>
      <p:pic>
        <p:nvPicPr>
          <p:cNvPr id="4098" name="Picture 2" descr="C:\Users\USER\Desktop\ML\ARCH2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7" b="3488"/>
          <a:stretch/>
        </p:blipFill>
        <p:spPr bwMode="auto">
          <a:xfrm>
            <a:off x="3528997" y="809757"/>
            <a:ext cx="5620368" cy="6050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4043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xmlns="" id="{0A931428-776A-41C7-BB42-8B54C3E73AC9}"/>
              </a:ext>
            </a:extLst>
          </p:cNvPr>
          <p:cNvSpPr/>
          <p:nvPr/>
        </p:nvSpPr>
        <p:spPr>
          <a:xfrm>
            <a:off x="0" y="2319454"/>
            <a:ext cx="12192000" cy="183995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271022" y="148090"/>
            <a:ext cx="3556002" cy="441111"/>
          </a:xfrm>
        </p:spPr>
        <p:txBody>
          <a:bodyPr/>
          <a:lstStyle/>
          <a:p>
            <a:r>
              <a:rPr kumimoji="1"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0</a:t>
            </a:r>
            <a:r>
              <a:rPr kumimoji="1" lang="en-US" altLang="zh-TW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</a:t>
            </a:r>
            <a:r>
              <a:rPr kumimoji="1"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zh-TW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實作方法</a:t>
            </a:r>
            <a:endParaRPr kumimoji="1" lang="zh-CN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5" name="文本占位符 1">
            <a:extLst>
              <a:ext uri="{FF2B5EF4-FFF2-40B4-BE49-F238E27FC236}">
                <a16:creationId xmlns:a16="http://schemas.microsoft.com/office/drawing/2014/main" xmlns="" id="{805F2FFC-3A0C-4D3E-8769-6E837A11EF04}"/>
              </a:ext>
            </a:extLst>
          </p:cNvPr>
          <p:cNvSpPr txBox="1">
            <a:spLocks/>
          </p:cNvSpPr>
          <p:nvPr/>
        </p:nvSpPr>
        <p:spPr>
          <a:xfrm>
            <a:off x="2619632" y="3239429"/>
            <a:ext cx="7685903" cy="640593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09585"/>
            <a:r>
              <a:rPr kumimoji="1" lang="zh-TW" altLang="en-US" sz="4800" dirty="0"/>
              <a:t>硬體</a:t>
            </a:r>
            <a:r>
              <a:rPr kumimoji="1" lang="en-US" altLang="zh-TW" sz="4800" dirty="0" smtClean="0"/>
              <a:t>-</a:t>
            </a:r>
            <a:r>
              <a:rPr kumimoji="1" lang="zh-TW" altLang="en-US" sz="4800" dirty="0"/>
              <a:t>矩陣計算</a:t>
            </a:r>
            <a:endParaRPr kumimoji="1" lang="zh-CN" altLang="en-US" sz="4800" dirty="0"/>
          </a:p>
          <a:p>
            <a:pPr algn="ctr" defTabSz="609585"/>
            <a:endParaRPr kumimoji="1" lang="zh-CN" altLang="en-US" sz="4800" dirty="0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xmlns="" id="{D1D07AF0-726A-498B-B6DB-32E3085FFCBB}"/>
              </a:ext>
            </a:extLst>
          </p:cNvPr>
          <p:cNvSpPr/>
          <p:nvPr/>
        </p:nvSpPr>
        <p:spPr>
          <a:xfrm>
            <a:off x="0" y="4328533"/>
            <a:ext cx="12192000" cy="9850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xmlns="" id="{B81D1B7D-4F96-46C1-8A19-33EE9AE01636}"/>
              </a:ext>
            </a:extLst>
          </p:cNvPr>
          <p:cNvSpPr/>
          <p:nvPr/>
        </p:nvSpPr>
        <p:spPr>
          <a:xfrm>
            <a:off x="0" y="2051824"/>
            <a:ext cx="12192000" cy="9850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20621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</a:t>
            </a:r>
            <a:r>
              <a:rPr kumimoji="1" lang="en-US" altLang="zh-TW" dirty="0"/>
              <a:t>2</a:t>
            </a:r>
            <a:r>
              <a:rPr kumimoji="1" lang="zh-CN" altLang="en-US" dirty="0"/>
              <a:t> </a:t>
            </a:r>
            <a:r>
              <a:rPr kumimoji="1" lang="zh-TW" altLang="en-US" dirty="0"/>
              <a:t>實作方法</a:t>
            </a:r>
            <a:endParaRPr kumimoji="1"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xmlns="" id="{F981EB6C-4523-4DE5-A818-FA8EB1BB2032}"/>
              </a:ext>
            </a:extLst>
          </p:cNvPr>
          <p:cNvSpPr/>
          <p:nvPr/>
        </p:nvSpPr>
        <p:spPr>
          <a:xfrm>
            <a:off x="2727183" y="1163700"/>
            <a:ext cx="7018983" cy="2676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xmlns="" id="{7D355EF9-725D-4C66-A614-28246A2B0B1C}"/>
              </a:ext>
            </a:extLst>
          </p:cNvPr>
          <p:cNvSpPr/>
          <p:nvPr/>
        </p:nvSpPr>
        <p:spPr>
          <a:xfrm>
            <a:off x="2727183" y="809757"/>
            <a:ext cx="691862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09585"/>
            <a:r>
              <a:rPr kumimoji="1" lang="en-US" altLang="zh-CN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0"/>
                <a:ea typeface="Microsoft YaHei" charset="0"/>
              </a:rPr>
              <a:t>DSP</a:t>
            </a:r>
            <a:r>
              <a:rPr kumimoji="1" lang="zh-TW" altLang="en-US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0"/>
                <a:ea typeface="Microsoft YaHei" charset="0"/>
              </a:rPr>
              <a:t>矩陣計算</a:t>
            </a:r>
            <a:endParaRPr kumimoji="1" lang="zh-CN" altLang="en-US" sz="4000" b="1" dirty="0">
              <a:solidFill>
                <a:schemeClr val="tx1">
                  <a:lumMod val="75000"/>
                  <a:lumOff val="25000"/>
                </a:schemeClr>
              </a:solidFill>
              <a:latin typeface="Microsoft YaHei" charset="0"/>
              <a:ea typeface="Microsoft YaHei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" t="9215" r="3597" b="2784"/>
          <a:stretch/>
        </p:blipFill>
        <p:spPr bwMode="auto">
          <a:xfrm>
            <a:off x="1089660" y="1407423"/>
            <a:ext cx="9921239" cy="53870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右大括弧 2"/>
          <p:cNvSpPr/>
          <p:nvPr/>
        </p:nvSpPr>
        <p:spPr>
          <a:xfrm rot="16200000">
            <a:off x="2200332" y="1518445"/>
            <a:ext cx="243055" cy="4643719"/>
          </a:xfrm>
          <a:prstGeom prst="rightBrace">
            <a:avLst>
              <a:gd name="adj1" fmla="val 56281"/>
              <a:gd name="adj2" fmla="val 50000"/>
            </a:avLst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文字方塊 3"/>
          <p:cNvSpPr txBox="1"/>
          <p:nvPr/>
        </p:nvSpPr>
        <p:spPr>
          <a:xfrm>
            <a:off x="1936375" y="3227299"/>
            <a:ext cx="7505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 smtClean="0"/>
              <a:t>DSP</a:t>
            </a:r>
            <a:endParaRPr lang="zh-TW" altLang="en-US" sz="2400" dirty="0"/>
          </a:p>
        </p:txBody>
      </p:sp>
      <p:sp>
        <p:nvSpPr>
          <p:cNvPr id="6" name="矩形 5"/>
          <p:cNvSpPr/>
          <p:nvPr/>
        </p:nvSpPr>
        <p:spPr>
          <a:xfrm>
            <a:off x="5414683" y="4912656"/>
            <a:ext cx="2635622" cy="1326777"/>
          </a:xfrm>
          <a:prstGeom prst="rect">
            <a:avLst/>
          </a:prstGeom>
          <a:solidFill>
            <a:schemeClr val="accent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61936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</a:t>
            </a:r>
            <a:r>
              <a:rPr kumimoji="1" lang="en-US" altLang="zh-TW" dirty="0"/>
              <a:t>2</a:t>
            </a:r>
            <a:r>
              <a:rPr kumimoji="1" lang="zh-CN" altLang="en-US" dirty="0"/>
              <a:t> </a:t>
            </a:r>
            <a:r>
              <a:rPr kumimoji="1" lang="zh-TW" altLang="en-US" dirty="0"/>
              <a:t>實作方法</a:t>
            </a:r>
            <a:endParaRPr kumimoji="1"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xmlns="" id="{F981EB6C-4523-4DE5-A818-FA8EB1BB2032}"/>
              </a:ext>
            </a:extLst>
          </p:cNvPr>
          <p:cNvSpPr/>
          <p:nvPr/>
        </p:nvSpPr>
        <p:spPr>
          <a:xfrm>
            <a:off x="2727183" y="1163700"/>
            <a:ext cx="7018983" cy="2676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xmlns="" id="{7D355EF9-725D-4C66-A614-28246A2B0B1C}"/>
              </a:ext>
            </a:extLst>
          </p:cNvPr>
          <p:cNvSpPr/>
          <p:nvPr/>
        </p:nvSpPr>
        <p:spPr>
          <a:xfrm>
            <a:off x="2727183" y="809757"/>
            <a:ext cx="691862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09585"/>
            <a:r>
              <a:rPr kumimoji="1" lang="en-US" altLang="zh-CN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0"/>
                <a:ea typeface="Microsoft YaHei" charset="0"/>
              </a:rPr>
              <a:t>DSP</a:t>
            </a:r>
            <a:r>
              <a:rPr kumimoji="1" lang="zh-TW" altLang="en-US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0"/>
                <a:ea typeface="Microsoft YaHei" charset="0"/>
              </a:rPr>
              <a:t>矩陣計算</a:t>
            </a:r>
            <a:endParaRPr kumimoji="1" lang="zh-CN" altLang="en-US" sz="4000" b="1" dirty="0">
              <a:solidFill>
                <a:schemeClr val="tx1">
                  <a:lumMod val="75000"/>
                  <a:lumOff val="25000"/>
                </a:schemeClr>
              </a:solidFill>
              <a:latin typeface="Microsoft YaHei" charset="0"/>
              <a:ea typeface="Microsoft YaHei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793506" y="1517643"/>
            <a:ext cx="10309412" cy="52398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zh-TW" altLang="en-US" sz="2400" dirty="0" smtClean="0"/>
              <a:t>用  </a:t>
            </a:r>
            <a:r>
              <a:rPr lang="en-US" altLang="zh-TW" sz="2400" dirty="0" smtClean="0"/>
              <a:t>DSP48E1</a:t>
            </a:r>
            <a:r>
              <a:rPr lang="zh-TW" altLang="en-US" sz="2400" dirty="0" smtClean="0"/>
              <a:t> 作   </a:t>
            </a:r>
            <a:r>
              <a:rPr lang="en-US" altLang="zh-TW" sz="2400" dirty="0" smtClean="0"/>
              <a:t>5*5</a:t>
            </a:r>
            <a:r>
              <a:rPr lang="zh-TW" altLang="en-US" sz="2400" dirty="0" smtClean="0"/>
              <a:t> </a:t>
            </a:r>
            <a:r>
              <a:rPr lang="en-US" altLang="zh-TW" sz="2400" dirty="0" smtClean="0"/>
              <a:t>convolution</a:t>
            </a:r>
          </a:p>
          <a:p>
            <a:pPr marL="285750" indent="-285750">
              <a:buFont typeface="Arial" pitchFamily="34" charset="0"/>
              <a:buChar char="•"/>
            </a:pPr>
            <a:endParaRPr lang="zh-TW" altLang="en-US" sz="2400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altLang="zh-TW" sz="2400" dirty="0" smtClean="0"/>
              <a:t>25</a:t>
            </a:r>
            <a:r>
              <a:rPr lang="zh-TW" altLang="en-US" sz="2400" dirty="0"/>
              <a:t>個</a:t>
            </a:r>
            <a:r>
              <a:rPr lang="en-US" altLang="zh-TW" sz="2400" dirty="0" smtClean="0"/>
              <a:t>DSP48E1</a:t>
            </a:r>
            <a:r>
              <a:rPr lang="zh-TW" altLang="en-US" sz="2400" dirty="0"/>
              <a:t> </a:t>
            </a:r>
            <a:r>
              <a:rPr lang="zh-TW" altLang="en-US" sz="2400" dirty="0" smtClean="0"/>
              <a:t> 串接成</a:t>
            </a:r>
            <a:r>
              <a:rPr lang="zh-TW" altLang="en-US" sz="2400" dirty="0"/>
              <a:t> </a:t>
            </a:r>
            <a:r>
              <a:rPr lang="zh-TW" altLang="en-US" sz="2400" dirty="0" smtClean="0"/>
              <a:t>  </a:t>
            </a:r>
            <a:r>
              <a:rPr lang="en-US" altLang="zh-TW" sz="2400" dirty="0" smtClean="0"/>
              <a:t>5*5convolution</a:t>
            </a:r>
          </a:p>
          <a:p>
            <a:r>
              <a:rPr lang="zh-TW" altLang="en-US" sz="1050" dirty="0"/>
              <a:t> </a:t>
            </a:r>
            <a:r>
              <a:rPr lang="zh-TW" altLang="en-US" sz="1050" dirty="0" smtClean="0"/>
              <a:t>    </a:t>
            </a:r>
            <a:endParaRPr lang="en-US" altLang="zh-TW" sz="1050" dirty="0"/>
          </a:p>
          <a:p>
            <a:r>
              <a:rPr lang="zh-TW" altLang="en-US" sz="2400" dirty="0" smtClean="0"/>
              <a:t>        乘法</a:t>
            </a:r>
            <a:r>
              <a:rPr lang="zh-TW" altLang="en-US" sz="2400" dirty="0"/>
              <a:t>：</a:t>
            </a:r>
            <a:r>
              <a:rPr lang="en-US" altLang="zh-TW" sz="2400" dirty="0" smtClean="0"/>
              <a:t>25bits*18bits</a:t>
            </a:r>
            <a:endParaRPr lang="en-US" altLang="zh-TW" sz="2400" dirty="0"/>
          </a:p>
          <a:p>
            <a:r>
              <a:rPr lang="zh-TW" altLang="en-US" sz="2400" dirty="0"/>
              <a:t> </a:t>
            </a:r>
            <a:r>
              <a:rPr lang="zh-TW" altLang="en-US" sz="2400" dirty="0" smtClean="0"/>
              <a:t>       加法：</a:t>
            </a:r>
            <a:r>
              <a:rPr lang="en-US" altLang="zh-TW" sz="2400" dirty="0" smtClean="0"/>
              <a:t>48bits</a:t>
            </a:r>
            <a:r>
              <a:rPr lang="zh-TW" altLang="en-US" sz="2400" dirty="0" smtClean="0"/>
              <a:t> </a:t>
            </a:r>
            <a:r>
              <a:rPr lang="en-US" altLang="zh-TW" sz="2400" dirty="0" smtClean="0"/>
              <a:t>(</a:t>
            </a:r>
            <a:r>
              <a:rPr lang="zh-TW" altLang="en-US" sz="2400" dirty="0" smtClean="0"/>
              <a:t>用於</a:t>
            </a:r>
            <a:r>
              <a:rPr lang="en-US" altLang="zh-TW" sz="2400" dirty="0"/>
              <a:t>bias</a:t>
            </a:r>
            <a:r>
              <a:rPr lang="en-US" altLang="zh-TW" sz="2400" dirty="0" smtClean="0"/>
              <a:t>)</a:t>
            </a:r>
          </a:p>
          <a:p>
            <a:r>
              <a:rPr lang="zh-TW" altLang="en-US" sz="2400" dirty="0"/>
              <a:t> </a:t>
            </a:r>
            <a:r>
              <a:rPr lang="zh-TW" altLang="en-US" sz="2400" dirty="0" smtClean="0"/>
              <a:t>       </a:t>
            </a:r>
            <a:r>
              <a:rPr lang="en-US" altLang="zh-TW" sz="2400" dirty="0" smtClean="0"/>
              <a:t>output</a:t>
            </a:r>
            <a:r>
              <a:rPr lang="zh-TW" altLang="en-US" sz="2400" dirty="0" smtClean="0"/>
              <a:t>：</a:t>
            </a:r>
            <a:r>
              <a:rPr lang="en-US" altLang="zh-TW" sz="2400" dirty="0" smtClean="0"/>
              <a:t>48bits</a:t>
            </a:r>
          </a:p>
          <a:p>
            <a:r>
              <a:rPr lang="zh-TW" altLang="en-US" sz="1200" dirty="0" smtClean="0"/>
              <a:t>     </a:t>
            </a:r>
            <a:endParaRPr lang="en-US" altLang="zh-TW" sz="1200" dirty="0" smtClean="0"/>
          </a:p>
          <a:p>
            <a:r>
              <a:rPr lang="zh-TW" altLang="en-US" sz="2400" dirty="0"/>
              <a:t> </a:t>
            </a:r>
            <a:r>
              <a:rPr lang="zh-TW" altLang="en-US" sz="2400" dirty="0" smtClean="0"/>
              <a:t>   </a:t>
            </a:r>
            <a:r>
              <a:rPr lang="en-US" altLang="zh-TW" sz="2400" dirty="0" smtClean="0">
                <a:sym typeface="Wingdings" pitchFamily="2" charset="2"/>
              </a:rPr>
              <a:t></a:t>
            </a:r>
            <a:r>
              <a:rPr lang="en-US" altLang="zh-TW" sz="2400" dirty="0" smtClean="0"/>
              <a:t>A(25</a:t>
            </a:r>
            <a:r>
              <a:rPr lang="en-US" altLang="zh-TW" sz="2400" dirty="0"/>
              <a:t>)*B(18)+C(48)=SOL(48</a:t>
            </a:r>
            <a:r>
              <a:rPr lang="en-US" altLang="zh-TW" sz="2400" dirty="0" smtClean="0"/>
              <a:t>)</a:t>
            </a:r>
          </a:p>
          <a:p>
            <a:r>
              <a:rPr lang="zh-TW" altLang="en-US" sz="2400" dirty="0"/>
              <a:t> </a:t>
            </a:r>
            <a:r>
              <a:rPr lang="zh-TW" altLang="en-US" sz="2400" dirty="0" smtClean="0"/>
              <a:t>       再</a:t>
            </a:r>
            <a:r>
              <a:rPr lang="zh-TW" altLang="en-US" sz="2400" dirty="0"/>
              <a:t>接上</a:t>
            </a:r>
            <a:r>
              <a:rPr lang="en-US" altLang="zh-TW" sz="2400" dirty="0"/>
              <a:t>AXI controller</a:t>
            </a:r>
            <a:r>
              <a:rPr lang="zh-TW" altLang="en-US" sz="2400" dirty="0"/>
              <a:t>、</a:t>
            </a:r>
            <a:r>
              <a:rPr lang="en-US" altLang="zh-TW" sz="2400" dirty="0"/>
              <a:t>ZYNQ processor</a:t>
            </a:r>
            <a:r>
              <a:rPr lang="zh-TW" altLang="en-US" sz="2400" dirty="0" smtClean="0"/>
              <a:t>。</a:t>
            </a:r>
            <a:endParaRPr lang="en-US" altLang="zh-TW" sz="2400" dirty="0" smtClean="0"/>
          </a:p>
          <a:p>
            <a:endParaRPr lang="zh-TW" altLang="en-US" sz="2400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altLang="zh-TW" sz="2400" dirty="0" smtClean="0"/>
              <a:t>Convolution</a:t>
            </a:r>
          </a:p>
          <a:p>
            <a:r>
              <a:rPr lang="zh-TW" altLang="en-US" sz="2400" dirty="0"/>
              <a:t> </a:t>
            </a:r>
            <a:r>
              <a:rPr lang="zh-TW" altLang="en-US" sz="2400" dirty="0" smtClean="0"/>
              <a:t>       </a:t>
            </a:r>
            <a:r>
              <a:rPr lang="en-US" altLang="zh-TW" sz="2400" dirty="0" smtClean="0"/>
              <a:t>feature</a:t>
            </a:r>
            <a:r>
              <a:rPr lang="zh-TW" altLang="en-US" sz="2400" dirty="0" smtClean="0"/>
              <a:t>：</a:t>
            </a:r>
            <a:r>
              <a:rPr lang="en-US" altLang="zh-TW" sz="2400" dirty="0" smtClean="0"/>
              <a:t>18bits</a:t>
            </a:r>
          </a:p>
          <a:p>
            <a:r>
              <a:rPr lang="zh-TW" altLang="en-US" sz="2400" dirty="0"/>
              <a:t> </a:t>
            </a:r>
            <a:r>
              <a:rPr lang="zh-TW" altLang="en-US" sz="2400" dirty="0" smtClean="0"/>
              <a:t>       </a:t>
            </a:r>
            <a:r>
              <a:rPr lang="en-US" altLang="zh-TW" sz="2400" dirty="0" smtClean="0"/>
              <a:t>weight</a:t>
            </a:r>
            <a:r>
              <a:rPr lang="zh-TW" altLang="en-US" sz="2400" dirty="0" smtClean="0"/>
              <a:t> ：</a:t>
            </a:r>
            <a:r>
              <a:rPr lang="en-US" altLang="zh-TW" sz="2400" dirty="0" smtClean="0"/>
              <a:t>25bits</a:t>
            </a:r>
          </a:p>
          <a:p>
            <a:r>
              <a:rPr lang="zh-TW" altLang="en-US" sz="2400" dirty="0"/>
              <a:t> </a:t>
            </a:r>
            <a:r>
              <a:rPr lang="zh-TW" altLang="en-US" sz="2400" dirty="0" smtClean="0"/>
              <a:t>       </a:t>
            </a:r>
            <a:r>
              <a:rPr lang="en-US" altLang="zh-TW" sz="2400" dirty="0" smtClean="0">
                <a:sym typeface="Wingdings" pitchFamily="2" charset="2"/>
              </a:rPr>
              <a:t></a:t>
            </a:r>
            <a:r>
              <a:rPr lang="zh-TW" altLang="en-US" sz="2400" dirty="0" smtClean="0"/>
              <a:t>以</a:t>
            </a:r>
            <a:r>
              <a:rPr lang="zh-TW" altLang="en-US" sz="2400" dirty="0"/>
              <a:t>最大限度保留</a:t>
            </a:r>
            <a:r>
              <a:rPr lang="en-US" altLang="zh-TW" sz="2400" dirty="0"/>
              <a:t>model</a:t>
            </a:r>
            <a:r>
              <a:rPr lang="zh-TW" altLang="en-US" sz="2400" dirty="0"/>
              <a:t>的特性。</a:t>
            </a:r>
          </a:p>
        </p:txBody>
      </p:sp>
      <p:sp>
        <p:nvSpPr>
          <p:cNvPr id="4" name="左大括弧 3"/>
          <p:cNvSpPr/>
          <p:nvPr/>
        </p:nvSpPr>
        <p:spPr>
          <a:xfrm>
            <a:off x="1264021" y="2846513"/>
            <a:ext cx="224116" cy="1046252"/>
          </a:xfrm>
          <a:prstGeom prst="leftBrace">
            <a:avLst>
              <a:gd name="adj1" fmla="val 25000"/>
              <a:gd name="adj2" fmla="val 5000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左大括弧 7"/>
          <p:cNvSpPr/>
          <p:nvPr/>
        </p:nvSpPr>
        <p:spPr>
          <a:xfrm>
            <a:off x="1294328" y="5611484"/>
            <a:ext cx="224116" cy="644173"/>
          </a:xfrm>
          <a:prstGeom prst="leftBrace">
            <a:avLst>
              <a:gd name="adj1" fmla="val 25000"/>
              <a:gd name="adj2" fmla="val 5000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28037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自定义 5">
      <a:dk1>
        <a:srgbClr val="000000"/>
      </a:dk1>
      <a:lt1>
        <a:srgbClr val="FFFFFF"/>
      </a:lt1>
      <a:dk2>
        <a:srgbClr val="000000"/>
      </a:dk2>
      <a:lt2>
        <a:srgbClr val="FFFDFD"/>
      </a:lt2>
      <a:accent1>
        <a:srgbClr val="41AAD7"/>
      </a:accent1>
      <a:accent2>
        <a:srgbClr val="3CC2B8"/>
      </a:accent2>
      <a:accent3>
        <a:srgbClr val="426FCF"/>
      </a:accent3>
      <a:accent4>
        <a:srgbClr val="81C373"/>
      </a:accent4>
      <a:accent5>
        <a:srgbClr val="C6CD2F"/>
      </a:accent5>
      <a:accent6>
        <a:srgbClr val="515151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1623</TotalTime>
  <Words>1111</Words>
  <Application>Microsoft Office PowerPoint</Application>
  <PresentationFormat>自訂</PresentationFormat>
  <Paragraphs>268</Paragraphs>
  <Slides>38</Slides>
  <Notes>31</Notes>
  <HiddenSlides>1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38</vt:i4>
      </vt:variant>
    </vt:vector>
  </HeadingPairs>
  <TitlesOfParts>
    <vt:vector size="39" baseType="lpstr">
      <vt:lpstr>Office 主题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OfficePLUS</dc:creator>
  <cp:lastModifiedBy>USER</cp:lastModifiedBy>
  <cp:revision>245</cp:revision>
  <dcterms:created xsi:type="dcterms:W3CDTF">2015-08-18T02:51:41Z</dcterms:created>
  <dcterms:modified xsi:type="dcterms:W3CDTF">2020-01-05T13:23:13Z</dcterms:modified>
</cp:coreProperties>
</file>